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notesMasterIdLst>
    <p:notesMasterId r:id="rId66"/>
  </p:notesMasterIdLst>
  <p:sldIdLst>
    <p:sldId id="274" r:id="rId2"/>
    <p:sldId id="314" r:id="rId3"/>
    <p:sldId id="275" r:id="rId4"/>
    <p:sldId id="288" r:id="rId5"/>
    <p:sldId id="289" r:id="rId6"/>
    <p:sldId id="290" r:id="rId7"/>
    <p:sldId id="291" r:id="rId8"/>
    <p:sldId id="292" r:id="rId9"/>
    <p:sldId id="294" r:id="rId10"/>
    <p:sldId id="293" r:id="rId11"/>
    <p:sldId id="295" r:id="rId12"/>
    <p:sldId id="296" r:id="rId13"/>
    <p:sldId id="297" r:id="rId14"/>
    <p:sldId id="298" r:id="rId15"/>
    <p:sldId id="299" r:id="rId16"/>
    <p:sldId id="300" r:id="rId17"/>
    <p:sldId id="301" r:id="rId18"/>
    <p:sldId id="302" r:id="rId19"/>
    <p:sldId id="304" r:id="rId20"/>
    <p:sldId id="305" r:id="rId21"/>
    <p:sldId id="306" r:id="rId22"/>
    <p:sldId id="307" r:id="rId23"/>
    <p:sldId id="308" r:id="rId24"/>
    <p:sldId id="311" r:id="rId25"/>
    <p:sldId id="312" r:id="rId26"/>
    <p:sldId id="309" r:id="rId27"/>
    <p:sldId id="310" r:id="rId28"/>
    <p:sldId id="303" r:id="rId29"/>
    <p:sldId id="276" r:id="rId30"/>
    <p:sldId id="277" r:id="rId31"/>
    <p:sldId id="278" r:id="rId32"/>
    <p:sldId id="279" r:id="rId33"/>
    <p:sldId id="280" r:id="rId34"/>
    <p:sldId id="281" r:id="rId35"/>
    <p:sldId id="282" r:id="rId36"/>
    <p:sldId id="283" r:id="rId37"/>
    <p:sldId id="284" r:id="rId38"/>
    <p:sldId id="285" r:id="rId39"/>
    <p:sldId id="287" r:id="rId40"/>
    <p:sldId id="313" r:id="rId41"/>
    <p:sldId id="256" r:id="rId42"/>
    <p:sldId id="270" r:id="rId43"/>
    <p:sldId id="261" r:id="rId44"/>
    <p:sldId id="257" r:id="rId45"/>
    <p:sldId id="258" r:id="rId46"/>
    <p:sldId id="271" r:id="rId47"/>
    <p:sldId id="262" r:id="rId48"/>
    <p:sldId id="315" r:id="rId49"/>
    <p:sldId id="259" r:id="rId50"/>
    <p:sldId id="260" r:id="rId51"/>
    <p:sldId id="263" r:id="rId52"/>
    <p:sldId id="317" r:id="rId53"/>
    <p:sldId id="264" r:id="rId54"/>
    <p:sldId id="318" r:id="rId55"/>
    <p:sldId id="265" r:id="rId56"/>
    <p:sldId id="273" r:id="rId57"/>
    <p:sldId id="267" r:id="rId58"/>
    <p:sldId id="268" r:id="rId59"/>
    <p:sldId id="266" r:id="rId60"/>
    <p:sldId id="272" r:id="rId61"/>
    <p:sldId id="316" r:id="rId62"/>
    <p:sldId id="269" r:id="rId63"/>
    <p:sldId id="319" r:id="rId64"/>
    <p:sldId id="286"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CC0099"/>
    <a:srgbClr val="3333CC"/>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p:cViewPr>
        <p:scale>
          <a:sx n="61" d="100"/>
          <a:sy n="61" d="100"/>
        </p:scale>
        <p:origin x="1541" y="-1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863775-EDA9-4E4A-B079-DB455D20DBAE}" type="datetimeFigureOut">
              <a:rPr lang="en-US" smtClean="0"/>
              <a:t>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591044-9AC3-4377-A063-CC3E0390DFA7}" type="slidenum">
              <a:rPr lang="en-US" smtClean="0"/>
              <a:t>‹#›</a:t>
            </a:fld>
            <a:endParaRPr lang="en-US"/>
          </a:p>
        </p:txBody>
      </p:sp>
    </p:spTree>
    <p:extLst>
      <p:ext uri="{BB962C8B-B14F-4D97-AF65-F5344CB8AC3E}">
        <p14:creationId xmlns:p14="http://schemas.microsoft.com/office/powerpoint/2010/main" val="1173493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0F1531D-E103-47DF-95C3-688CBAF5B298}" type="datetime1">
              <a:rPr lang="en-US" smtClean="0"/>
              <a:t>3/12/2024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69E57DC2-970A-4B3E-BB1C-7A09969E49DF}" type="slidenum">
              <a:rPr lang="en-US" smtClean="0"/>
              <a:pPr/>
              <a:t>‹#›</a:t>
            </a:fld>
            <a:endParaRPr lang="en-US" dirty="0"/>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5712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E3AE81-AE03-4B44-AE5B-CDD4169FC601}" type="datetime1">
              <a:rPr lang="en-US" smtClean="0"/>
              <a:t>3/12/2024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839755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588133-85A4-4B5C-9AE6-ADB4246ADAD2}" type="datetime1">
              <a:rPr lang="en-US" smtClean="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8510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E74D1F-5DD2-4701-A0D5-F60EC81002D3}" type="datetime1">
              <a:rPr lang="en-US" smtClean="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5652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7BA085-921D-4693-BD89-A455C00AB38A}" type="datetime1">
              <a:rPr lang="en-US" smtClean="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797335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839EE0-16B7-4A51-B6D0-A9E920598304}" type="datetime1">
              <a:rPr lang="en-US" smtClean="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4974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5131E0-E311-43FD-8FA3-2F9DF1F1CFB3}" type="datetime1">
              <a:rPr lang="en-US" smtClean="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83773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A5094F-432E-4C7B-B383-3CFC813D71A0}" type="datetime1">
              <a:rPr lang="en-US" smtClean="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84939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D43FED-4BC0-4994-BE22-E385E3B898A1}" type="datetime1">
              <a:rPr lang="en-US" smtClean="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9985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9D6A4D-D3D5-4E66-A267-5F0E53B97B2C}" type="datetime1">
              <a:rPr lang="en-US" smtClean="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91407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AD3DE2-E2B0-490C-BAF9-4AB2158D6CC1}" type="datetime1">
              <a:rPr lang="en-US" smtClean="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2475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09D2BC-BC16-4F13-95F4-8166A5DFECF1}" type="datetime1">
              <a:rPr lang="en-US" smtClean="0"/>
              <a:t>3/12/2024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677514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F0869F-7488-455E-A1A8-1D5591839879}" type="datetime1">
              <a:rPr lang="en-US" smtClean="0"/>
              <a:t>3/12/2024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6289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2E0A80-319A-4F58-86B1-2021DE5F1A68}" type="datetime1">
              <a:rPr lang="en-US" smtClean="0"/>
              <a:t>3/12/2024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7972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44E13E-CFB2-4C20-AF25-D8AF3632BE92}" type="datetime1">
              <a:rPr lang="en-US" smtClean="0"/>
              <a:t>3/12/2024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72364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B2BB4C-20AF-4DF7-87F6-9B09524EF20F}" type="datetime1">
              <a:rPr lang="en-US" smtClean="0"/>
              <a:t>3/12/2024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9602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A9B2A9-1C80-4EE4-8EC4-4C5E4FDF1EEA}" type="datetime1">
              <a:rPr lang="en-US" smtClean="0"/>
              <a:t>3/12/2024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928754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59A6DD9-5CE9-4982-BA59-B2B33CEEAFB5}" type="datetime1">
              <a:rPr lang="en-US" smtClean="0"/>
              <a:t>3/12/2024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92725609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hyperlink" Target="https://www.thestar.com/business/economy/2013/05/17/finding_a_solution_to_tragedies_like_rana_plaza_olive.html" TargetMode="External"/><Relationship Id="rId2" Type="http://schemas.openxmlformats.org/officeDocument/2006/relationships/hyperlink" Target="https://en.wikipedia.org/wiki/Space_Shuttle_Columbia_disaster" TargetMode="External"/><Relationship Id="rId1" Type="http://schemas.openxmlformats.org/officeDocument/2006/relationships/slideLayout" Target="../slideLayouts/slideLayout2.xml"/><Relationship Id="rId4" Type="http://schemas.openxmlformats.org/officeDocument/2006/relationships/hyperlink" Target="https://www.canadianbusiness.com/blogs-and-comment/rana-plaza-collapse-anniversary/"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en.wikipedia.org/wiki/Exxon_Valdez_oil_spil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en.wikipedia.org/wiki/Space_Shuttle_Columbia_disaster"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2" Type="http://schemas.openxmlformats.org/officeDocument/2006/relationships/hyperlink" Target="https://en.wikipedia.org/wiki/Bhopal_disaster#cite_note-:0-19"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en.wikipedia.org/wiki/Bhopal_disaster#cite_note-22"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en.wikipedia.org/wiki/Bhopal_disaster#cite_note-D-29"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Bhopal_disaster" TargetMode="External"/><Relationship Id="rId2" Type="http://schemas.openxmlformats.org/officeDocument/2006/relationships/hyperlink" Target="https://www.uniassignment.com/essay-samples/construction/ethical-case-study-bhopal-disaster-construction-essay.php" TargetMode="External"/><Relationship Id="rId1" Type="http://schemas.openxmlformats.org/officeDocument/2006/relationships/slideLayout" Target="../slideLayouts/slideLayout2.xml"/><Relationship Id="rId5" Type="http://schemas.openxmlformats.org/officeDocument/2006/relationships/hyperlink" Target="https://medium.com/@mansimahur/bhopal-gas-disaster-girl-67c789a21fbf" TargetMode="External"/><Relationship Id="rId4" Type="http://schemas.openxmlformats.org/officeDocument/2006/relationships/hyperlink" Target="https://www.slideshare.net/ankithkadri/bhopal-tragedy-27723477"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2480" y="1214438"/>
            <a:ext cx="10317480" cy="2387600"/>
          </a:xfrm>
        </p:spPr>
        <p:txBody>
          <a:bodyPr>
            <a:normAutofit fontScale="90000"/>
          </a:bodyPr>
          <a:lstStyle/>
          <a:p>
            <a:r>
              <a:rPr lang="en-US" b="1" dirty="0"/>
              <a:t>PROFESSIONAL ETHICS CE 3142</a:t>
            </a:r>
            <a:br>
              <a:rPr lang="en-US" b="1" dirty="0"/>
            </a:br>
            <a:br>
              <a:rPr lang="en-US" b="1" dirty="0"/>
            </a:br>
            <a:r>
              <a:rPr lang="en-US" b="1" dirty="0">
                <a:solidFill>
                  <a:schemeClr val="accent6">
                    <a:lumMod val="60000"/>
                    <a:lumOff val="40000"/>
                  </a:schemeClr>
                </a:solidFill>
              </a:rPr>
              <a:t> </a:t>
            </a:r>
            <a:r>
              <a:rPr lang="en-US" dirty="0"/>
              <a:t>CASE STUDIES - B</a:t>
            </a:r>
          </a:p>
        </p:txBody>
      </p:sp>
      <p:sp>
        <p:nvSpPr>
          <p:cNvPr id="3" name="Subtitle 2"/>
          <p:cNvSpPr>
            <a:spLocks noGrp="1"/>
          </p:cNvSpPr>
          <p:nvPr>
            <p:ph type="subTitle" idx="1"/>
          </p:nvPr>
        </p:nvSpPr>
        <p:spPr>
          <a:xfrm>
            <a:off x="1127760" y="4356418"/>
            <a:ext cx="9144000" cy="2021522"/>
          </a:xfrm>
        </p:spPr>
        <p:txBody>
          <a:bodyPr>
            <a:normAutofit/>
          </a:bodyPr>
          <a:lstStyle/>
          <a:p>
            <a:r>
              <a:rPr lang="en-US" sz="2800" b="1" dirty="0"/>
              <a:t>Faculty of Engineering, </a:t>
            </a:r>
          </a:p>
          <a:p>
            <a:r>
              <a:rPr lang="en-US" sz="2800" b="1" dirty="0"/>
              <a:t>General Sir John </a:t>
            </a:r>
            <a:r>
              <a:rPr lang="en-US" sz="2800" b="1" dirty="0" err="1"/>
              <a:t>Kotelawala</a:t>
            </a:r>
            <a:r>
              <a:rPr lang="en-US" sz="2800" b="1" dirty="0"/>
              <a:t> </a:t>
            </a:r>
            <a:r>
              <a:rPr lang="en-US" sz="2800" b="1" dirty="0" err="1"/>
              <a:t>Defence</a:t>
            </a:r>
            <a:r>
              <a:rPr lang="en-US" sz="2800" b="1" dirty="0"/>
              <a:t> University </a:t>
            </a:r>
          </a:p>
          <a:p>
            <a:r>
              <a:rPr lang="en-US" sz="2800" b="1" dirty="0">
                <a:solidFill>
                  <a:schemeClr val="tx2">
                    <a:lumMod val="60000"/>
                    <a:lumOff val="40000"/>
                  </a:schemeClr>
                </a:solidFill>
              </a:rPr>
              <a:t>15</a:t>
            </a:r>
            <a:r>
              <a:rPr lang="en-US" sz="2800" b="1" baseline="30000" dirty="0">
                <a:solidFill>
                  <a:schemeClr val="tx2">
                    <a:lumMod val="60000"/>
                    <a:lumOff val="40000"/>
                  </a:schemeClr>
                </a:solidFill>
              </a:rPr>
              <a:t>th</a:t>
            </a:r>
            <a:r>
              <a:rPr lang="en-US" sz="2800" b="1" dirty="0">
                <a:solidFill>
                  <a:schemeClr val="tx2">
                    <a:lumMod val="60000"/>
                    <a:lumOff val="40000"/>
                  </a:schemeClr>
                </a:solidFill>
              </a:rPr>
              <a:t> March 2024</a:t>
            </a:r>
          </a:p>
          <a:p>
            <a:endParaRPr lang="en-US" sz="3800" b="1" dirty="0">
              <a:solidFill>
                <a:schemeClr val="tx2">
                  <a:lumMod val="60000"/>
                  <a:lumOff val="40000"/>
                </a:schemeClr>
              </a:solidFill>
            </a:endParaRPr>
          </a:p>
          <a:p>
            <a:endParaRPr lang="en-US" dirty="0"/>
          </a:p>
        </p:txBody>
      </p:sp>
      <p:sp>
        <p:nvSpPr>
          <p:cNvPr id="4" name="Slide Number Placeholder 3">
            <a:extLst>
              <a:ext uri="{FF2B5EF4-FFF2-40B4-BE49-F238E27FC236}">
                <a16:creationId xmlns:a16="http://schemas.microsoft.com/office/drawing/2014/main" id="{6F3B21DA-9863-4F8D-9786-2089FA386494}"/>
              </a:ext>
            </a:extLst>
          </p:cNvPr>
          <p:cNvSpPr>
            <a:spLocks noGrp="1"/>
          </p:cNvSpPr>
          <p:nvPr>
            <p:ph type="sldNum" sz="quarter" idx="12"/>
          </p:nvPr>
        </p:nvSpPr>
        <p:spPr/>
        <p:txBody>
          <a:bodyPr/>
          <a:lstStyle/>
          <a:p>
            <a:fld id="{69E57DC2-970A-4B3E-BB1C-7A09969E49DF}" type="slidenum">
              <a:rPr lang="en-US" smtClean="0"/>
              <a:pPr/>
              <a:t>1</a:t>
            </a:fld>
            <a:endParaRPr lang="en-US" dirty="0"/>
          </a:p>
        </p:txBody>
      </p:sp>
    </p:spTree>
    <p:extLst>
      <p:ext uri="{BB962C8B-B14F-4D97-AF65-F5344CB8AC3E}">
        <p14:creationId xmlns:p14="http://schemas.microsoft.com/office/powerpoint/2010/main" val="1987794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26720"/>
            <a:ext cx="10515600" cy="1016318"/>
          </a:xfrm>
        </p:spPr>
        <p:txBody>
          <a:bodyPr>
            <a:normAutofit fontScale="90000"/>
          </a:bodyPr>
          <a:lstStyle/>
          <a:p>
            <a:r>
              <a:rPr lang="en-US" b="1" dirty="0">
                <a:solidFill>
                  <a:srgbClr val="C00000"/>
                </a:solidFill>
              </a:rPr>
              <a:t>Dhaka garment factory collapse -Ethical Issues</a:t>
            </a:r>
          </a:p>
        </p:txBody>
      </p:sp>
      <p:sp>
        <p:nvSpPr>
          <p:cNvPr id="3" name="Content Placeholder 2"/>
          <p:cNvSpPr>
            <a:spLocks noGrp="1"/>
          </p:cNvSpPr>
          <p:nvPr>
            <p:ph idx="1"/>
          </p:nvPr>
        </p:nvSpPr>
        <p:spPr>
          <a:xfrm>
            <a:off x="838200" y="1285875"/>
            <a:ext cx="10820400" cy="5384483"/>
          </a:xfrm>
        </p:spPr>
        <p:txBody>
          <a:bodyPr>
            <a:normAutofit fontScale="92500" lnSpcReduction="10000"/>
          </a:bodyPr>
          <a:lstStyle/>
          <a:p>
            <a:r>
              <a:rPr lang="en-US" dirty="0"/>
              <a:t>The building's owners ignored warnings to avoid using the building after cracks had appeared the day before </a:t>
            </a:r>
            <a:r>
              <a:rPr lang="en-US" b="1" dirty="0">
                <a:solidFill>
                  <a:srgbClr val="3333CC"/>
                </a:solidFill>
              </a:rPr>
              <a:t>[disregard safety of humans, ignoring expert advise]</a:t>
            </a:r>
          </a:p>
          <a:p>
            <a:r>
              <a:rPr lang="en-US" dirty="0"/>
              <a:t>The plan was approved for five floors, but subsequently the owner added three more floors, without due consideration of the level of risk and the safety of life and property </a:t>
            </a:r>
          </a:p>
          <a:p>
            <a:pPr lvl="1"/>
            <a:r>
              <a:rPr lang="en-US" sz="2400" dirty="0"/>
              <a:t>It appears that no design checks were done for the integrity of the foundation and structure to ensure that safety was not compromised </a:t>
            </a:r>
            <a:r>
              <a:rPr lang="en-US" sz="2400" b="1" dirty="0">
                <a:solidFill>
                  <a:srgbClr val="3333CC"/>
                </a:solidFill>
              </a:rPr>
              <a:t>[disregards of safety, probable corruption ]</a:t>
            </a:r>
          </a:p>
          <a:p>
            <a:r>
              <a:rPr lang="en-US" dirty="0"/>
              <a:t>Contractor undertaking the construction of extra floors, that apparently had not been authorized and approved by the Local Authority </a:t>
            </a:r>
            <a:r>
              <a:rPr lang="en-US" b="1" dirty="0">
                <a:solidFill>
                  <a:srgbClr val="3333CC"/>
                </a:solidFill>
              </a:rPr>
              <a:t>[violation of engineering standards, conflict of interest, probable corruption] </a:t>
            </a:r>
          </a:p>
          <a:p>
            <a:r>
              <a:rPr lang="en-US" dirty="0"/>
              <a:t>The use of the commercial building for industrial applications without approval of the LA </a:t>
            </a:r>
            <a:r>
              <a:rPr lang="en-US" b="1" dirty="0">
                <a:solidFill>
                  <a:srgbClr val="3333CC"/>
                </a:solidFill>
              </a:rPr>
              <a:t>[violation of building codes, commercial above technical considerations] </a:t>
            </a:r>
          </a:p>
          <a:p>
            <a:r>
              <a:rPr lang="en-US" dirty="0"/>
              <a:t>Lack of control and monitoring by Local Authority, which questions the integrity of the LA officials </a:t>
            </a:r>
            <a:r>
              <a:rPr lang="en-US" b="1" dirty="0">
                <a:solidFill>
                  <a:srgbClr val="3333CC"/>
                </a:solidFill>
              </a:rPr>
              <a:t>[probable corruption]</a:t>
            </a:r>
          </a:p>
          <a:p>
            <a:endParaRPr lang="en-US" dirty="0"/>
          </a:p>
        </p:txBody>
      </p:sp>
      <p:sp>
        <p:nvSpPr>
          <p:cNvPr id="4" name="Slide Number Placeholder 3">
            <a:extLst>
              <a:ext uri="{FF2B5EF4-FFF2-40B4-BE49-F238E27FC236}">
                <a16:creationId xmlns:a16="http://schemas.microsoft.com/office/drawing/2014/main" id="{5D6B5208-2505-4926-8D72-BC806A19AB69}"/>
              </a:ext>
            </a:extLst>
          </p:cNvPr>
          <p:cNvSpPr>
            <a:spLocks noGrp="1"/>
          </p:cNvSpPr>
          <p:nvPr>
            <p:ph type="sldNum" sz="quarter" idx="12"/>
          </p:nvPr>
        </p:nvSpPr>
        <p:spPr/>
        <p:txBody>
          <a:bodyPr/>
          <a:lstStyle/>
          <a:p>
            <a:fld id="{69E57DC2-970A-4B3E-BB1C-7A09969E49DF}" type="slidenum">
              <a:rPr lang="en-US" smtClean="0"/>
              <a:t>10</a:t>
            </a:fld>
            <a:endParaRPr lang="en-US" dirty="0"/>
          </a:p>
        </p:txBody>
      </p:sp>
    </p:spTree>
    <p:extLst>
      <p:ext uri="{BB962C8B-B14F-4D97-AF65-F5344CB8AC3E}">
        <p14:creationId xmlns:p14="http://schemas.microsoft.com/office/powerpoint/2010/main" val="87463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814" y="510645"/>
            <a:ext cx="10587036" cy="1046693"/>
          </a:xfrm>
        </p:spPr>
        <p:txBody>
          <a:bodyPr>
            <a:normAutofit fontScale="90000"/>
          </a:bodyPr>
          <a:lstStyle/>
          <a:p>
            <a:r>
              <a:rPr lang="en-US" b="1" dirty="0">
                <a:solidFill>
                  <a:srgbClr val="C00000"/>
                </a:solidFill>
              </a:rPr>
              <a:t>Dhaka garment factory collapse -Ethical Issues</a:t>
            </a:r>
            <a:endParaRPr lang="en-US" dirty="0"/>
          </a:p>
        </p:txBody>
      </p:sp>
      <p:sp>
        <p:nvSpPr>
          <p:cNvPr id="3" name="Content Placeholder 2"/>
          <p:cNvSpPr>
            <a:spLocks noGrp="1"/>
          </p:cNvSpPr>
          <p:nvPr>
            <p:ph idx="1"/>
          </p:nvPr>
        </p:nvSpPr>
        <p:spPr>
          <a:xfrm>
            <a:off x="1295401" y="1557338"/>
            <a:ext cx="9601196" cy="4586287"/>
          </a:xfrm>
        </p:spPr>
        <p:txBody>
          <a:bodyPr>
            <a:normAutofit fontScale="92500" lnSpcReduction="10000"/>
          </a:bodyPr>
          <a:lstStyle/>
          <a:p>
            <a:pPr>
              <a:tabLst>
                <a:tab pos="3714750" algn="l"/>
              </a:tabLst>
            </a:pPr>
            <a:r>
              <a:rPr lang="en-US" dirty="0"/>
              <a:t>The head of the Bangladesh Fire Service &amp; Civil </a:t>
            </a:r>
            <a:r>
              <a:rPr lang="en-US" dirty="0" err="1"/>
              <a:t>Defence</a:t>
            </a:r>
            <a:r>
              <a:rPr lang="en-US" dirty="0"/>
              <a:t>, said that the upper four floors had been built without a permit. </a:t>
            </a:r>
            <a:r>
              <a:rPr lang="en-US" b="1" dirty="0">
                <a:solidFill>
                  <a:srgbClr val="3333CC"/>
                </a:solidFill>
              </a:rPr>
              <a:t>[failure to “whistle blow”]</a:t>
            </a:r>
          </a:p>
          <a:p>
            <a:pPr>
              <a:tabLst>
                <a:tab pos="3714750" algn="l"/>
              </a:tabLst>
            </a:pPr>
            <a:r>
              <a:rPr lang="en-US" dirty="0"/>
              <a:t>Managers at some garment factories threatened to withhold a month's pay from workers who refused to come to work </a:t>
            </a:r>
            <a:r>
              <a:rPr lang="en-US" b="1" dirty="0">
                <a:solidFill>
                  <a:srgbClr val="3333CC"/>
                </a:solidFill>
              </a:rPr>
              <a:t>[disregard of safety of humans] </a:t>
            </a:r>
          </a:p>
          <a:p>
            <a:r>
              <a:rPr lang="en-US" dirty="0"/>
              <a:t>The ill-equipped Bangladesh </a:t>
            </a:r>
            <a:r>
              <a:rPr lang="en-US" dirty="0" err="1"/>
              <a:t>Govt’s</a:t>
            </a:r>
            <a:r>
              <a:rPr lang="en-US" dirty="0"/>
              <a:t> refusal to accept UN aid for rescue operations, reflects on their lack of concern for their people, because of their “pride” </a:t>
            </a:r>
            <a:r>
              <a:rPr lang="en-US" b="1" dirty="0">
                <a:solidFill>
                  <a:srgbClr val="3333CC"/>
                </a:solidFill>
              </a:rPr>
              <a:t>[failure to listen to expert advice]</a:t>
            </a:r>
          </a:p>
          <a:p>
            <a:r>
              <a:rPr lang="en-US" dirty="0"/>
              <a:t>This is further highlighted by the fact that a large percentage of those trapped in the wreckage were women and children </a:t>
            </a:r>
            <a:r>
              <a:rPr lang="en-US" b="1" dirty="0">
                <a:solidFill>
                  <a:srgbClr val="3333CC"/>
                </a:solidFill>
              </a:rPr>
              <a:t>[disregard of safety of humans] </a:t>
            </a:r>
          </a:p>
          <a:p>
            <a:r>
              <a:rPr lang="en-US" dirty="0"/>
              <a:t>The inadequacy of the local rescue teams, </a:t>
            </a:r>
            <a:r>
              <a:rPr lang="en-US" u="sng" dirty="0"/>
              <a:t>who were un-trained and lacked PPE and equipment, placing them at risk in the collapsed structure </a:t>
            </a:r>
            <a:r>
              <a:rPr lang="en-US" b="1" u="sng" dirty="0">
                <a:solidFill>
                  <a:srgbClr val="3333CC"/>
                </a:solidFill>
              </a:rPr>
              <a:t>[unpreparedness due to lack of training and competence]</a:t>
            </a:r>
          </a:p>
        </p:txBody>
      </p:sp>
      <p:sp>
        <p:nvSpPr>
          <p:cNvPr id="4" name="Slide Number Placeholder 3">
            <a:extLst>
              <a:ext uri="{FF2B5EF4-FFF2-40B4-BE49-F238E27FC236}">
                <a16:creationId xmlns:a16="http://schemas.microsoft.com/office/drawing/2014/main" id="{D2A737BB-8AC9-4AC9-83D2-DF8A06101EBA}"/>
              </a:ext>
            </a:extLst>
          </p:cNvPr>
          <p:cNvSpPr>
            <a:spLocks noGrp="1"/>
          </p:cNvSpPr>
          <p:nvPr>
            <p:ph type="sldNum" sz="quarter" idx="12"/>
          </p:nvPr>
        </p:nvSpPr>
        <p:spPr/>
        <p:txBody>
          <a:bodyPr/>
          <a:lstStyle/>
          <a:p>
            <a:fld id="{69E57DC2-970A-4B3E-BB1C-7A09969E49DF}" type="slidenum">
              <a:rPr lang="en-US" smtClean="0"/>
              <a:t>11</a:t>
            </a:fld>
            <a:endParaRPr lang="en-US" dirty="0"/>
          </a:p>
        </p:txBody>
      </p:sp>
    </p:spTree>
    <p:extLst>
      <p:ext uri="{BB962C8B-B14F-4D97-AF65-F5344CB8AC3E}">
        <p14:creationId xmlns:p14="http://schemas.microsoft.com/office/powerpoint/2010/main" val="124654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75" y="200818"/>
            <a:ext cx="10515600" cy="977899"/>
          </a:xfrm>
        </p:spPr>
        <p:txBody>
          <a:bodyPr/>
          <a:lstStyle/>
          <a:p>
            <a:r>
              <a:rPr lang="en-US" b="1" dirty="0">
                <a:solidFill>
                  <a:srgbClr val="C00000"/>
                </a:solidFill>
              </a:rPr>
              <a:t>Dhaka garment factory collapse</a:t>
            </a:r>
            <a:endParaRPr lang="en-US" dirty="0"/>
          </a:p>
        </p:txBody>
      </p:sp>
      <p:pic>
        <p:nvPicPr>
          <p:cNvPr id="4" name="Content Placeholder 3"/>
          <p:cNvPicPr>
            <a:picLocks noGrp="1" noChangeAspect="1"/>
          </p:cNvPicPr>
          <p:nvPr>
            <p:ph idx="1"/>
          </p:nvPr>
        </p:nvPicPr>
        <p:blipFill>
          <a:blip r:embed="rId2"/>
          <a:stretch>
            <a:fillRect/>
          </a:stretch>
        </p:blipFill>
        <p:spPr>
          <a:xfrm>
            <a:off x="4613671" y="1343024"/>
            <a:ext cx="3130154" cy="2343149"/>
          </a:xfrm>
          <a:prstGeom prst="rect">
            <a:avLst/>
          </a:prstGeom>
        </p:spPr>
      </p:pic>
      <p:pic>
        <p:nvPicPr>
          <p:cNvPr id="5" name="Picture 4"/>
          <p:cNvPicPr>
            <a:picLocks noChangeAspect="1"/>
          </p:cNvPicPr>
          <p:nvPr/>
        </p:nvPicPr>
        <p:blipFill>
          <a:blip r:embed="rId3"/>
          <a:stretch>
            <a:fillRect/>
          </a:stretch>
        </p:blipFill>
        <p:spPr>
          <a:xfrm>
            <a:off x="714376" y="1415761"/>
            <a:ext cx="3371850" cy="2343150"/>
          </a:xfrm>
          <a:prstGeom prst="rect">
            <a:avLst/>
          </a:prstGeom>
        </p:spPr>
      </p:pic>
      <p:pic>
        <p:nvPicPr>
          <p:cNvPr id="6" name="Picture 5"/>
          <p:cNvPicPr>
            <a:picLocks noChangeAspect="1"/>
          </p:cNvPicPr>
          <p:nvPr/>
        </p:nvPicPr>
        <p:blipFill>
          <a:blip r:embed="rId4"/>
          <a:stretch>
            <a:fillRect/>
          </a:stretch>
        </p:blipFill>
        <p:spPr>
          <a:xfrm>
            <a:off x="8286749" y="1343026"/>
            <a:ext cx="3514726" cy="2343148"/>
          </a:xfrm>
          <a:prstGeom prst="rect">
            <a:avLst/>
          </a:prstGeom>
        </p:spPr>
      </p:pic>
      <p:pic>
        <p:nvPicPr>
          <p:cNvPr id="7" name="Picture 6"/>
          <p:cNvPicPr>
            <a:picLocks noChangeAspect="1"/>
          </p:cNvPicPr>
          <p:nvPr/>
        </p:nvPicPr>
        <p:blipFill>
          <a:blip r:embed="rId5"/>
          <a:stretch>
            <a:fillRect/>
          </a:stretch>
        </p:blipFill>
        <p:spPr>
          <a:xfrm>
            <a:off x="714375" y="4129088"/>
            <a:ext cx="3371851" cy="2328862"/>
          </a:xfrm>
          <a:prstGeom prst="rect">
            <a:avLst/>
          </a:prstGeom>
        </p:spPr>
      </p:pic>
      <p:pic>
        <p:nvPicPr>
          <p:cNvPr id="8" name="Picture 7"/>
          <p:cNvPicPr>
            <a:picLocks noChangeAspect="1"/>
          </p:cNvPicPr>
          <p:nvPr/>
        </p:nvPicPr>
        <p:blipFill>
          <a:blip r:embed="rId6"/>
          <a:stretch>
            <a:fillRect/>
          </a:stretch>
        </p:blipFill>
        <p:spPr>
          <a:xfrm>
            <a:off x="4613671" y="4129088"/>
            <a:ext cx="3130154" cy="2328862"/>
          </a:xfrm>
          <a:prstGeom prst="rect">
            <a:avLst/>
          </a:prstGeom>
        </p:spPr>
      </p:pic>
      <p:pic>
        <p:nvPicPr>
          <p:cNvPr id="9" name="Picture 8"/>
          <p:cNvPicPr>
            <a:picLocks noChangeAspect="1"/>
          </p:cNvPicPr>
          <p:nvPr/>
        </p:nvPicPr>
        <p:blipFill>
          <a:blip r:embed="rId7"/>
          <a:stretch>
            <a:fillRect/>
          </a:stretch>
        </p:blipFill>
        <p:spPr>
          <a:xfrm>
            <a:off x="8286749" y="4014788"/>
            <a:ext cx="3514726" cy="2443162"/>
          </a:xfrm>
          <a:prstGeom prst="rect">
            <a:avLst/>
          </a:prstGeom>
        </p:spPr>
      </p:pic>
      <p:sp>
        <p:nvSpPr>
          <p:cNvPr id="3" name="Slide Number Placeholder 2">
            <a:extLst>
              <a:ext uri="{FF2B5EF4-FFF2-40B4-BE49-F238E27FC236}">
                <a16:creationId xmlns:a16="http://schemas.microsoft.com/office/drawing/2014/main" id="{CFCE038E-1085-4E34-A067-D2234E5BF2AA}"/>
              </a:ext>
            </a:extLst>
          </p:cNvPr>
          <p:cNvSpPr>
            <a:spLocks noGrp="1"/>
          </p:cNvSpPr>
          <p:nvPr>
            <p:ph type="sldNum" sz="quarter" idx="12"/>
          </p:nvPr>
        </p:nvSpPr>
        <p:spPr/>
        <p:txBody>
          <a:bodyPr/>
          <a:lstStyle/>
          <a:p>
            <a:fld id="{69E57DC2-970A-4B3E-BB1C-7A09969E49DF}" type="slidenum">
              <a:rPr lang="en-US" smtClean="0"/>
              <a:t>12</a:t>
            </a:fld>
            <a:endParaRPr lang="en-US" dirty="0"/>
          </a:p>
        </p:txBody>
      </p:sp>
    </p:spTree>
    <p:extLst>
      <p:ext uri="{BB962C8B-B14F-4D97-AF65-F5344CB8AC3E}">
        <p14:creationId xmlns:p14="http://schemas.microsoft.com/office/powerpoint/2010/main" val="1109621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4013"/>
            <a:ext cx="10515600" cy="1325563"/>
          </a:xfrm>
        </p:spPr>
        <p:txBody>
          <a:bodyPr>
            <a:normAutofit fontScale="90000"/>
          </a:bodyPr>
          <a:lstStyle/>
          <a:p>
            <a:r>
              <a:rPr lang="en-US" b="1" dirty="0">
                <a:solidFill>
                  <a:srgbClr val="C00000"/>
                </a:solidFill>
              </a:rPr>
              <a:t>Dhaka garment factory collapse - Acknowledgement</a:t>
            </a:r>
            <a:endParaRPr lang="en-US" dirty="0"/>
          </a:p>
        </p:txBody>
      </p:sp>
      <p:sp>
        <p:nvSpPr>
          <p:cNvPr id="3" name="Content Placeholder 2"/>
          <p:cNvSpPr>
            <a:spLocks noGrp="1"/>
          </p:cNvSpPr>
          <p:nvPr>
            <p:ph idx="1"/>
          </p:nvPr>
        </p:nvSpPr>
        <p:spPr>
          <a:xfrm>
            <a:off x="838200" y="1781176"/>
            <a:ext cx="10834688" cy="4700587"/>
          </a:xfrm>
        </p:spPr>
        <p:txBody>
          <a:bodyPr>
            <a:normAutofit/>
          </a:bodyPr>
          <a:lstStyle/>
          <a:p>
            <a:r>
              <a:rPr lang="en-US" dirty="0">
                <a:hlinkClick r:id="rId2"/>
              </a:rPr>
              <a:t>https://en.wikipedia.org/wiki/2013_Dhaka_garment_factory_collapse</a:t>
            </a:r>
          </a:p>
          <a:p>
            <a:r>
              <a:rPr lang="en-US" dirty="0">
                <a:hlinkClick r:id="rId3"/>
              </a:rPr>
              <a:t>https://www.pinterest.co.uk-Dhaka-garment-factory-collapse</a:t>
            </a:r>
          </a:p>
          <a:p>
            <a:r>
              <a:rPr lang="en-US" dirty="0">
                <a:hlinkClick r:id="rId3"/>
              </a:rPr>
              <a:t>https://www.csmonitor.com/World/Global-News/2013/0426/After-Dhaka-garment-factory-collapse-chances-for-supply-chain-changes-low</a:t>
            </a:r>
          </a:p>
          <a:p>
            <a:r>
              <a:rPr lang="en-US" dirty="0">
                <a:hlinkClick r:id="rId3"/>
              </a:rPr>
              <a:t>https://www.thestar.com/business/economy/2013/05/17/finding_a_solution_to_tragedies_like_rana_plaza_olive.html</a:t>
            </a:r>
            <a:endParaRPr lang="en-US" dirty="0">
              <a:hlinkClick r:id="rId2"/>
            </a:endParaRPr>
          </a:p>
          <a:p>
            <a:r>
              <a:rPr lang="en-US" dirty="0">
                <a:hlinkClick r:id="rId4"/>
              </a:rPr>
              <a:t>https://www.canadianbusiness.com/blogs-and-comment/rana-plaza-collapse-anniversary/</a:t>
            </a:r>
            <a:endParaRPr lang="en-US" dirty="0">
              <a:hlinkClick r:id="rId2"/>
            </a:endParaRPr>
          </a:p>
          <a:p>
            <a:r>
              <a:rPr lang="en-US" dirty="0">
                <a:hlinkClick r:id="rId2"/>
              </a:rPr>
              <a:t>https://www.ft.com/content/bf534db4-acbe-11e2-b27f-00144feabdc0</a:t>
            </a:r>
          </a:p>
          <a:p>
            <a:endParaRPr lang="en-US" dirty="0">
              <a:hlinkClick r:id="rId2"/>
            </a:endParaRPr>
          </a:p>
        </p:txBody>
      </p:sp>
      <p:sp>
        <p:nvSpPr>
          <p:cNvPr id="4" name="Slide Number Placeholder 3">
            <a:extLst>
              <a:ext uri="{FF2B5EF4-FFF2-40B4-BE49-F238E27FC236}">
                <a16:creationId xmlns:a16="http://schemas.microsoft.com/office/drawing/2014/main" id="{03826BF4-1FBF-4563-B48B-063058BA4EB9}"/>
              </a:ext>
            </a:extLst>
          </p:cNvPr>
          <p:cNvSpPr>
            <a:spLocks noGrp="1"/>
          </p:cNvSpPr>
          <p:nvPr>
            <p:ph type="sldNum" sz="quarter" idx="12"/>
          </p:nvPr>
        </p:nvSpPr>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3405485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8232" y="1843562"/>
            <a:ext cx="9144000" cy="1302067"/>
          </a:xfrm>
        </p:spPr>
        <p:txBody>
          <a:bodyPr/>
          <a:lstStyle/>
          <a:p>
            <a:r>
              <a:rPr lang="en-US" b="1" i="1" dirty="0"/>
              <a:t>Exxon Valdez</a:t>
            </a:r>
            <a:r>
              <a:rPr lang="en-US" b="1" dirty="0"/>
              <a:t> oil spill 1989</a:t>
            </a:r>
            <a:br>
              <a:rPr lang="en-US" b="1" dirty="0"/>
            </a:br>
            <a:endParaRPr lang="en-US" b="1" dirty="0"/>
          </a:p>
        </p:txBody>
      </p:sp>
      <p:sp>
        <p:nvSpPr>
          <p:cNvPr id="5" name="Subtitle 4"/>
          <p:cNvSpPr>
            <a:spLocks noGrp="1"/>
          </p:cNvSpPr>
          <p:nvPr>
            <p:ph type="subTitle"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4124960" y="2633662"/>
            <a:ext cx="4090353" cy="2832418"/>
          </a:xfrm>
          <a:prstGeom prst="rect">
            <a:avLst/>
          </a:prstGeom>
        </p:spPr>
      </p:pic>
      <p:sp>
        <p:nvSpPr>
          <p:cNvPr id="2" name="Slide Number Placeholder 1">
            <a:extLst>
              <a:ext uri="{FF2B5EF4-FFF2-40B4-BE49-F238E27FC236}">
                <a16:creationId xmlns:a16="http://schemas.microsoft.com/office/drawing/2014/main" id="{95D774B1-DB86-4FF0-AF12-29DF1A2C30B2}"/>
              </a:ext>
            </a:extLst>
          </p:cNvPr>
          <p:cNvSpPr>
            <a:spLocks noGrp="1"/>
          </p:cNvSpPr>
          <p:nvPr>
            <p:ph type="sldNum" sz="quarter" idx="12"/>
          </p:nvPr>
        </p:nvSpPr>
        <p:spPr/>
        <p:txBody>
          <a:bodyPr/>
          <a:lstStyle/>
          <a:p>
            <a:fld id="{69E57DC2-970A-4B3E-BB1C-7A09969E49DF}" type="slidenum">
              <a:rPr lang="en-US" smtClean="0"/>
              <a:pPr/>
              <a:t>14</a:t>
            </a:fld>
            <a:endParaRPr lang="en-US" dirty="0"/>
          </a:p>
        </p:txBody>
      </p:sp>
    </p:spTree>
    <p:extLst>
      <p:ext uri="{BB962C8B-B14F-4D97-AF65-F5344CB8AC3E}">
        <p14:creationId xmlns:p14="http://schemas.microsoft.com/office/powerpoint/2010/main" val="2832200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5883"/>
            <a:ext cx="10515600" cy="1101417"/>
          </a:xfrm>
        </p:spPr>
        <p:txBody>
          <a:bodyPr>
            <a:normAutofit/>
          </a:bodyPr>
          <a:lstStyle/>
          <a:p>
            <a:r>
              <a:rPr lang="en-US" b="1" i="1" dirty="0">
                <a:solidFill>
                  <a:srgbClr val="800080"/>
                </a:solidFill>
              </a:rPr>
              <a:t>Exxon Valdez</a:t>
            </a:r>
            <a:r>
              <a:rPr lang="en-US" b="1" dirty="0">
                <a:solidFill>
                  <a:srgbClr val="800080"/>
                </a:solidFill>
              </a:rPr>
              <a:t> oil spill</a:t>
            </a:r>
            <a:endParaRPr lang="en-US" dirty="0">
              <a:solidFill>
                <a:srgbClr val="800080"/>
              </a:solidFill>
            </a:endParaRPr>
          </a:p>
        </p:txBody>
      </p:sp>
      <p:sp>
        <p:nvSpPr>
          <p:cNvPr id="3" name="Content Placeholder 2"/>
          <p:cNvSpPr>
            <a:spLocks noGrp="1"/>
          </p:cNvSpPr>
          <p:nvPr>
            <p:ph idx="1"/>
          </p:nvPr>
        </p:nvSpPr>
        <p:spPr>
          <a:xfrm>
            <a:off x="1066800" y="1257300"/>
            <a:ext cx="10515600" cy="5486400"/>
          </a:xfrm>
        </p:spPr>
        <p:txBody>
          <a:bodyPr>
            <a:normAutofit lnSpcReduction="10000"/>
          </a:bodyPr>
          <a:lstStyle/>
          <a:p>
            <a:r>
              <a:rPr lang="en-US" b="1" dirty="0">
                <a:solidFill>
                  <a:srgbClr val="800080"/>
                </a:solidFill>
              </a:rPr>
              <a:t>BACKGROUND</a:t>
            </a:r>
          </a:p>
          <a:p>
            <a:r>
              <a:rPr lang="en-US" dirty="0"/>
              <a:t>The Exxon Valdez oil spill occurred in Prince William Sound, Alaska, March 24, 1989, when Exxon Valdez, an oil tanker owned by Exxon Shipping Company, bound for Long Beach, California, struck Prince William Sound's Bligh Reef, 1.5 mi (2.4 km) west of </a:t>
            </a:r>
            <a:r>
              <a:rPr lang="en-US" dirty="0" err="1"/>
              <a:t>Tatitlek</a:t>
            </a:r>
            <a:r>
              <a:rPr lang="en-US" dirty="0"/>
              <a:t>, Alaska, and spilled 10.8 million US gallons (37,000 metric </a:t>
            </a:r>
            <a:r>
              <a:rPr lang="en-US" dirty="0" err="1"/>
              <a:t>tonnes</a:t>
            </a:r>
            <a:r>
              <a:rPr lang="en-US" dirty="0"/>
              <a:t>) of crude oil over the next few days.</a:t>
            </a:r>
          </a:p>
          <a:p>
            <a:r>
              <a:rPr lang="en-US" b="1" dirty="0">
                <a:solidFill>
                  <a:srgbClr val="FF0000"/>
                </a:solidFill>
              </a:rPr>
              <a:t>It is considered the worst oil spill worldwide in terms of damage to the environment. </a:t>
            </a:r>
          </a:p>
          <a:p>
            <a:r>
              <a:rPr lang="en-US" dirty="0"/>
              <a:t>Prince William Sound's remote location, accessible only by helicopter, plane, or boat, made government and industry response efforts difficult and severely taxed existing response plans. </a:t>
            </a:r>
          </a:p>
          <a:p>
            <a:r>
              <a:rPr lang="en-US" dirty="0"/>
              <a:t>The region is a habitat for salmon, sea otters, seals and seabirds. </a:t>
            </a:r>
          </a:p>
          <a:p>
            <a:r>
              <a:rPr lang="en-US" dirty="0"/>
              <a:t>The oil, originally extracted at the Prudhoe Bay Oil Field, eventually affected 1,300 miles (2,100 km) of coastline.</a:t>
            </a:r>
          </a:p>
        </p:txBody>
      </p:sp>
      <p:sp>
        <p:nvSpPr>
          <p:cNvPr id="4" name="Slide Number Placeholder 3">
            <a:extLst>
              <a:ext uri="{FF2B5EF4-FFF2-40B4-BE49-F238E27FC236}">
                <a16:creationId xmlns:a16="http://schemas.microsoft.com/office/drawing/2014/main" id="{C7FDBFDB-9EC9-4A86-8346-DBCDA8466D65}"/>
              </a:ext>
            </a:extLst>
          </p:cNvPr>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3333287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4313"/>
            <a:ext cx="10515600" cy="1057276"/>
          </a:xfrm>
        </p:spPr>
        <p:txBody>
          <a:bodyPr>
            <a:normAutofit fontScale="90000"/>
          </a:bodyPr>
          <a:lstStyle/>
          <a:p>
            <a:r>
              <a:rPr lang="en-US" b="1" i="1" dirty="0">
                <a:solidFill>
                  <a:srgbClr val="800080"/>
                </a:solidFill>
              </a:rPr>
              <a:t>Exxon Valdez</a:t>
            </a:r>
            <a:r>
              <a:rPr lang="en-US" b="1" dirty="0">
                <a:solidFill>
                  <a:srgbClr val="800080"/>
                </a:solidFill>
              </a:rPr>
              <a:t> oil spill</a:t>
            </a:r>
            <a:br>
              <a:rPr lang="en-US" b="1" dirty="0"/>
            </a:br>
            <a:endParaRPr lang="en-US" dirty="0"/>
          </a:p>
        </p:txBody>
      </p:sp>
      <p:sp>
        <p:nvSpPr>
          <p:cNvPr id="3" name="Content Placeholder 2"/>
          <p:cNvSpPr>
            <a:spLocks noGrp="1"/>
          </p:cNvSpPr>
          <p:nvPr>
            <p:ph idx="1"/>
          </p:nvPr>
        </p:nvSpPr>
        <p:spPr>
          <a:xfrm>
            <a:off x="838200" y="968375"/>
            <a:ext cx="10515600" cy="5461000"/>
          </a:xfrm>
        </p:spPr>
        <p:txBody>
          <a:bodyPr>
            <a:normAutofit fontScale="85000" lnSpcReduction="10000"/>
          </a:bodyPr>
          <a:lstStyle/>
          <a:p>
            <a:r>
              <a:rPr lang="en-US" b="1" dirty="0">
                <a:solidFill>
                  <a:srgbClr val="800080"/>
                </a:solidFill>
              </a:rPr>
              <a:t>The SPILL</a:t>
            </a:r>
          </a:p>
          <a:p>
            <a:r>
              <a:rPr lang="en-US" dirty="0"/>
              <a:t>The ship was carrying 53.1 million US gallons of oil, of which about 10.8 million US gallons were spilled into the Prince William Sound.</a:t>
            </a:r>
          </a:p>
          <a:p>
            <a:r>
              <a:rPr lang="en-US" dirty="0"/>
              <a:t>During the first few days of the spill, heavy sheens of oil covered large areas of the surface of Prince William Sound.</a:t>
            </a:r>
          </a:p>
          <a:p>
            <a:r>
              <a:rPr lang="en-US" dirty="0"/>
              <a:t>Multiple factors have been identified as contributing to the Incident:</a:t>
            </a:r>
          </a:p>
          <a:p>
            <a:pPr lvl="1"/>
            <a:r>
              <a:rPr lang="en-US" sz="2600" dirty="0">
                <a:solidFill>
                  <a:srgbClr val="0000CC"/>
                </a:solidFill>
              </a:rPr>
              <a:t>Exxon Shipping Company failed to supervise the master and provide a rested and sufficient crew for Exxon Valdez. Investigators found this was widespread throughout the industry, prompting a safety recommendation to Exxon and to the industry.</a:t>
            </a:r>
          </a:p>
          <a:p>
            <a:pPr lvl="1"/>
            <a:r>
              <a:rPr lang="en-US" sz="2600" dirty="0">
                <a:solidFill>
                  <a:srgbClr val="0070C0"/>
                </a:solidFill>
              </a:rPr>
              <a:t>The third mate failed to properly maneuver the vessel, possibly due to fatigue or excessive workload.</a:t>
            </a:r>
          </a:p>
          <a:p>
            <a:pPr lvl="1"/>
            <a:r>
              <a:rPr lang="en-US" sz="2600" dirty="0">
                <a:solidFill>
                  <a:schemeClr val="accent5">
                    <a:lumMod val="75000"/>
                  </a:schemeClr>
                </a:solidFill>
              </a:rPr>
              <a:t>Exxon Shipping Company failed to properly maintain the Raytheon Collision Avoidance System (RAYCAS) radar, which, if functional, would have indicated to the third mate an impending collision with the Bligh Reef by detecting the "radar reflector", placed on the next rock inland from Bligh Reef for the purpose of keeping ships on course. </a:t>
            </a:r>
          </a:p>
        </p:txBody>
      </p:sp>
      <p:sp>
        <p:nvSpPr>
          <p:cNvPr id="4" name="Slide Number Placeholder 3">
            <a:extLst>
              <a:ext uri="{FF2B5EF4-FFF2-40B4-BE49-F238E27FC236}">
                <a16:creationId xmlns:a16="http://schemas.microsoft.com/office/drawing/2014/main" id="{0F9151E6-C644-4C85-A621-00A20464F2B4}"/>
              </a:ext>
            </a:extLst>
          </p:cNvPr>
          <p:cNvSpPr>
            <a:spLocks noGrp="1"/>
          </p:cNvSpPr>
          <p:nvPr>
            <p:ph type="sldNum" sz="quarter" idx="12"/>
          </p:nvPr>
        </p:nvSpPr>
        <p:spPr/>
        <p:txBody>
          <a:bodyPr/>
          <a:lstStyle/>
          <a:p>
            <a:fld id="{69E57DC2-970A-4B3E-BB1C-7A09969E49DF}" type="slidenum">
              <a:rPr lang="en-US" smtClean="0"/>
              <a:t>16</a:t>
            </a:fld>
            <a:endParaRPr lang="en-US" dirty="0"/>
          </a:p>
        </p:txBody>
      </p:sp>
    </p:spTree>
    <p:extLst>
      <p:ext uri="{BB962C8B-B14F-4D97-AF65-F5344CB8AC3E}">
        <p14:creationId xmlns:p14="http://schemas.microsoft.com/office/powerpoint/2010/main" val="262288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down)">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down)">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4313"/>
            <a:ext cx="10515600" cy="742950"/>
          </a:xfrm>
        </p:spPr>
        <p:txBody>
          <a:bodyPr>
            <a:normAutofit fontScale="90000"/>
          </a:bodyPr>
          <a:lstStyle/>
          <a:p>
            <a:r>
              <a:rPr lang="en-US" b="1" i="1" dirty="0">
                <a:solidFill>
                  <a:srgbClr val="800080"/>
                </a:solidFill>
              </a:rPr>
              <a:t>Exxon Valdez</a:t>
            </a:r>
            <a:r>
              <a:rPr lang="en-US" b="1" dirty="0">
                <a:solidFill>
                  <a:srgbClr val="800080"/>
                </a:solidFill>
              </a:rPr>
              <a:t> oil spill</a:t>
            </a:r>
            <a:br>
              <a:rPr lang="en-US" b="1" dirty="0">
                <a:solidFill>
                  <a:srgbClr val="800080"/>
                </a:solidFill>
              </a:rPr>
            </a:br>
            <a:endParaRPr lang="en-US" dirty="0">
              <a:solidFill>
                <a:srgbClr val="800080"/>
              </a:solidFill>
            </a:endParaRPr>
          </a:p>
        </p:txBody>
      </p:sp>
      <p:sp>
        <p:nvSpPr>
          <p:cNvPr id="3" name="Content Placeholder 2"/>
          <p:cNvSpPr>
            <a:spLocks noGrp="1"/>
          </p:cNvSpPr>
          <p:nvPr>
            <p:ph idx="1"/>
          </p:nvPr>
        </p:nvSpPr>
        <p:spPr>
          <a:xfrm>
            <a:off x="838200" y="957263"/>
            <a:ext cx="10515600" cy="5219700"/>
          </a:xfrm>
        </p:spPr>
        <p:txBody>
          <a:bodyPr>
            <a:normAutofit/>
          </a:bodyPr>
          <a:lstStyle/>
          <a:p>
            <a:r>
              <a:rPr lang="en-US" b="1" dirty="0">
                <a:solidFill>
                  <a:srgbClr val="800080"/>
                </a:solidFill>
              </a:rPr>
              <a:t>The SPILL</a:t>
            </a:r>
          </a:p>
          <a:p>
            <a:r>
              <a:rPr lang="en-US" dirty="0"/>
              <a:t>Captain Joseph Hazelwood, who was widely reported to have been drinking heavily that night, was not at the controls when the ship struck the reef. As the senior officer in command of the ship, he was accused of being intoxicated and thereby contributing to the disaster.</a:t>
            </a:r>
          </a:p>
          <a:p>
            <a:pPr marL="0" indent="0">
              <a:buNone/>
            </a:pPr>
            <a:endParaRPr lang="en-US" dirty="0"/>
          </a:p>
          <a:p>
            <a:r>
              <a:rPr lang="en-US" dirty="0"/>
              <a:t>At the helm, the third mate may never have collided with Bligh Reef had his RAYCAS radar being functioning. But the radar had been out of commission for more than a year before the disaster, and Exxon management knew it. It was just too expensive to fix and operate.</a:t>
            </a:r>
          </a:p>
        </p:txBody>
      </p:sp>
      <p:sp>
        <p:nvSpPr>
          <p:cNvPr id="4" name="Slide Number Placeholder 3">
            <a:extLst>
              <a:ext uri="{FF2B5EF4-FFF2-40B4-BE49-F238E27FC236}">
                <a16:creationId xmlns:a16="http://schemas.microsoft.com/office/drawing/2014/main" id="{196648C3-D41F-4C38-BCB4-13EF684BD4F1}"/>
              </a:ext>
            </a:extLst>
          </p:cNvPr>
          <p:cNvSpPr>
            <a:spLocks noGrp="1"/>
          </p:cNvSpPr>
          <p:nvPr>
            <p:ph type="sldNum" sz="quarter" idx="12"/>
          </p:nvPr>
        </p:nvSpPr>
        <p:spPr/>
        <p:txBody>
          <a:bodyPr/>
          <a:lstStyle/>
          <a:p>
            <a:fld id="{69E57DC2-970A-4B3E-BB1C-7A09969E49DF}" type="slidenum">
              <a:rPr lang="en-US" smtClean="0"/>
              <a:t>17</a:t>
            </a:fld>
            <a:endParaRPr lang="en-US" dirty="0"/>
          </a:p>
        </p:txBody>
      </p:sp>
    </p:spTree>
    <p:extLst>
      <p:ext uri="{BB962C8B-B14F-4D97-AF65-F5344CB8AC3E}">
        <p14:creationId xmlns:p14="http://schemas.microsoft.com/office/powerpoint/2010/main" val="107700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42963"/>
          </a:xfrm>
        </p:spPr>
        <p:txBody>
          <a:bodyPr/>
          <a:lstStyle/>
          <a:p>
            <a:r>
              <a:rPr lang="en-US" b="1" i="1" dirty="0">
                <a:solidFill>
                  <a:srgbClr val="800080"/>
                </a:solidFill>
              </a:rPr>
              <a:t>Exxon Valdez</a:t>
            </a:r>
            <a:r>
              <a:rPr lang="en-US" b="1" dirty="0">
                <a:solidFill>
                  <a:srgbClr val="800080"/>
                </a:solidFill>
              </a:rPr>
              <a:t> oil spill</a:t>
            </a:r>
            <a:endParaRPr lang="en-US" dirty="0"/>
          </a:p>
        </p:txBody>
      </p:sp>
      <p:sp>
        <p:nvSpPr>
          <p:cNvPr id="3" name="Content Placeholder 2"/>
          <p:cNvSpPr>
            <a:spLocks noGrp="1"/>
          </p:cNvSpPr>
          <p:nvPr>
            <p:ph idx="1"/>
          </p:nvPr>
        </p:nvSpPr>
        <p:spPr>
          <a:xfrm>
            <a:off x="838200" y="842962"/>
            <a:ext cx="10515600" cy="5900738"/>
          </a:xfrm>
        </p:spPr>
        <p:txBody>
          <a:bodyPr>
            <a:normAutofit/>
          </a:bodyPr>
          <a:lstStyle/>
          <a:p>
            <a:r>
              <a:rPr lang="en-US" b="1" dirty="0">
                <a:solidFill>
                  <a:srgbClr val="800080"/>
                </a:solidFill>
              </a:rPr>
              <a:t>The SPILL</a:t>
            </a:r>
          </a:p>
          <a:p>
            <a:r>
              <a:rPr lang="en-US" dirty="0"/>
              <a:t>Other factors, according to investigations included:</a:t>
            </a:r>
          </a:p>
          <a:p>
            <a:pPr lvl="1"/>
            <a:r>
              <a:rPr lang="en-US" sz="2600" dirty="0"/>
              <a:t>Ships were not informed that the previous practice of the Coast Guard tracking ships out to Bligh Reef had ceased.</a:t>
            </a:r>
          </a:p>
          <a:p>
            <a:pPr lvl="1"/>
            <a:r>
              <a:rPr lang="en-US" sz="2600" dirty="0"/>
              <a:t>The oil industry promised, but never installed, state-of-the-art iceberg monitoring equipment.</a:t>
            </a:r>
          </a:p>
          <a:p>
            <a:pPr lvl="1"/>
            <a:r>
              <a:rPr lang="en-US" sz="2600" dirty="0"/>
              <a:t>Exxon Valdez was sailing outside the normal sea lane to avoid small icebergs thought to be in the area.</a:t>
            </a:r>
          </a:p>
          <a:p>
            <a:pPr lvl="1"/>
            <a:r>
              <a:rPr lang="en-US" sz="2600" dirty="0"/>
              <a:t>Coast Guard vessel inspections in Valdez were not performed, and the number of staff was reduced.</a:t>
            </a:r>
          </a:p>
          <a:p>
            <a:pPr lvl="1"/>
            <a:r>
              <a:rPr lang="en-US" sz="2600" dirty="0"/>
              <a:t>Lack of available equipment and personnel hampered the spill cleanup.</a:t>
            </a:r>
          </a:p>
        </p:txBody>
      </p:sp>
      <p:sp>
        <p:nvSpPr>
          <p:cNvPr id="4" name="Slide Number Placeholder 3">
            <a:extLst>
              <a:ext uri="{FF2B5EF4-FFF2-40B4-BE49-F238E27FC236}">
                <a16:creationId xmlns:a16="http://schemas.microsoft.com/office/drawing/2014/main" id="{B488D44B-C75F-4706-8F7F-D25B4DC296CC}"/>
              </a:ext>
            </a:extLst>
          </p:cNvPr>
          <p:cNvSpPr>
            <a:spLocks noGrp="1"/>
          </p:cNvSpPr>
          <p:nvPr>
            <p:ph type="sldNum" sz="quarter" idx="12"/>
          </p:nvPr>
        </p:nvSpPr>
        <p:spPr/>
        <p:txBody>
          <a:bodyPr/>
          <a:lstStyle/>
          <a:p>
            <a:fld id="{69E57DC2-970A-4B3E-BB1C-7A09969E49DF}" type="slidenum">
              <a:rPr lang="en-US" smtClean="0"/>
              <a:t>18</a:t>
            </a:fld>
            <a:endParaRPr lang="en-US" dirty="0"/>
          </a:p>
        </p:txBody>
      </p:sp>
    </p:spTree>
    <p:extLst>
      <p:ext uri="{BB962C8B-B14F-4D97-AF65-F5344CB8AC3E}">
        <p14:creationId xmlns:p14="http://schemas.microsoft.com/office/powerpoint/2010/main" val="143187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2238"/>
            <a:ext cx="10515600" cy="777875"/>
          </a:xfrm>
        </p:spPr>
        <p:txBody>
          <a:bodyPr/>
          <a:lstStyle/>
          <a:p>
            <a:r>
              <a:rPr lang="en-US" b="1" i="1" dirty="0">
                <a:solidFill>
                  <a:srgbClr val="800080"/>
                </a:solidFill>
              </a:rPr>
              <a:t>Exxon Valdez</a:t>
            </a:r>
            <a:r>
              <a:rPr lang="en-US" b="1" dirty="0">
                <a:solidFill>
                  <a:srgbClr val="800080"/>
                </a:solidFill>
              </a:rPr>
              <a:t> oil spill</a:t>
            </a:r>
            <a:endParaRPr lang="en-US" dirty="0"/>
          </a:p>
        </p:txBody>
      </p:sp>
      <p:sp>
        <p:nvSpPr>
          <p:cNvPr id="3" name="Content Placeholder 2"/>
          <p:cNvSpPr>
            <a:spLocks noGrp="1"/>
          </p:cNvSpPr>
          <p:nvPr>
            <p:ph idx="1"/>
          </p:nvPr>
        </p:nvSpPr>
        <p:spPr>
          <a:xfrm>
            <a:off x="838200" y="900113"/>
            <a:ext cx="10515600" cy="5276850"/>
          </a:xfrm>
        </p:spPr>
        <p:txBody>
          <a:bodyPr>
            <a:normAutofit/>
          </a:bodyPr>
          <a:lstStyle/>
          <a:p>
            <a:r>
              <a:rPr lang="en-US" b="1" dirty="0">
                <a:solidFill>
                  <a:srgbClr val="800080"/>
                </a:solidFill>
              </a:rPr>
              <a:t>Clean-up and major effects</a:t>
            </a:r>
          </a:p>
          <a:p>
            <a:r>
              <a:rPr lang="en-US" dirty="0"/>
              <a:t>Chemical dispersant, a surfactant and solvent mixture, was applied to the slick by a private company, but the helicopter missed the target area. </a:t>
            </a:r>
          </a:p>
          <a:p>
            <a:r>
              <a:rPr lang="en-US" dirty="0"/>
              <a:t>Scientific data on its toxicity were either inadequate or incomplete. </a:t>
            </a:r>
          </a:p>
          <a:p>
            <a:r>
              <a:rPr lang="en-US" dirty="0"/>
              <a:t>In addition, public acceptance of a new, widespread chemical treatment was lacking. Landowners, fishing groups, and conservation organizations questioned the use of chemicals on hundreds of miles of shoreline when other alternatives may have been available.</a:t>
            </a:r>
          </a:p>
          <a:p>
            <a:r>
              <a:rPr lang="en-US" dirty="0"/>
              <a:t>The main component of the </a:t>
            </a:r>
            <a:r>
              <a:rPr lang="en-US" dirty="0" err="1"/>
              <a:t>Corexit</a:t>
            </a:r>
            <a:r>
              <a:rPr lang="en-US" dirty="0"/>
              <a:t> formulation used during cleanup, 2-butoxyethanol, was identified as "one of the agents that caused </a:t>
            </a:r>
            <a:r>
              <a:rPr lang="en-US" dirty="0">
                <a:solidFill>
                  <a:srgbClr val="FF0000"/>
                </a:solidFill>
              </a:rPr>
              <a:t>liver, kidney, lung, nervous system, and  disorders among cleanup crews in Alaska </a:t>
            </a:r>
            <a:r>
              <a:rPr lang="en-US" dirty="0"/>
              <a:t>following the 1989 Exxon Valdez spill.</a:t>
            </a:r>
          </a:p>
        </p:txBody>
      </p:sp>
      <p:sp>
        <p:nvSpPr>
          <p:cNvPr id="4" name="Slide Number Placeholder 3">
            <a:extLst>
              <a:ext uri="{FF2B5EF4-FFF2-40B4-BE49-F238E27FC236}">
                <a16:creationId xmlns:a16="http://schemas.microsoft.com/office/drawing/2014/main" id="{D4BE160C-7E33-43B7-8D06-6A301884C482}"/>
              </a:ext>
            </a:extLst>
          </p:cNvPr>
          <p:cNvSpPr>
            <a:spLocks noGrp="1"/>
          </p:cNvSpPr>
          <p:nvPr>
            <p:ph type="sldNum" sz="quarter" idx="12"/>
          </p:nvPr>
        </p:nvSpPr>
        <p:spPr/>
        <p:txBody>
          <a:bodyPr/>
          <a:lstStyle/>
          <a:p>
            <a:fld id="{69E57DC2-970A-4B3E-BB1C-7A09969E49DF}" type="slidenum">
              <a:rPr lang="en-US" smtClean="0"/>
              <a:t>19</a:t>
            </a:fld>
            <a:endParaRPr lang="en-US" dirty="0"/>
          </a:p>
        </p:txBody>
      </p:sp>
    </p:spTree>
    <p:extLst>
      <p:ext uri="{BB962C8B-B14F-4D97-AF65-F5344CB8AC3E}">
        <p14:creationId xmlns:p14="http://schemas.microsoft.com/office/powerpoint/2010/main" val="234248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TOPICS</a:t>
            </a:r>
          </a:p>
        </p:txBody>
      </p:sp>
      <p:sp>
        <p:nvSpPr>
          <p:cNvPr id="5" name="Content Placeholder 4"/>
          <p:cNvSpPr>
            <a:spLocks noGrp="1"/>
          </p:cNvSpPr>
          <p:nvPr>
            <p:ph idx="1"/>
          </p:nvPr>
        </p:nvSpPr>
        <p:spPr/>
        <p:txBody>
          <a:bodyPr>
            <a:normAutofit/>
          </a:bodyPr>
          <a:lstStyle/>
          <a:p>
            <a:pPr marL="514350" indent="-514350">
              <a:buFont typeface="+mj-lt"/>
              <a:buAutoNum type="arabicPeriod"/>
            </a:pPr>
            <a:r>
              <a:rPr lang="en-US" sz="3200" dirty="0"/>
              <a:t>DHAKA GARMENT FACTORY COLLAPSE 2013</a:t>
            </a:r>
          </a:p>
          <a:p>
            <a:pPr marL="514350" indent="-514350">
              <a:buFont typeface="+mj-lt"/>
              <a:buAutoNum type="arabicPeriod"/>
            </a:pPr>
            <a:r>
              <a:rPr lang="en-US" sz="3200" i="1" dirty="0"/>
              <a:t>EXXON VALDEZ</a:t>
            </a:r>
            <a:r>
              <a:rPr lang="en-US" sz="3200" dirty="0"/>
              <a:t> OIL SPILL 1989</a:t>
            </a:r>
          </a:p>
          <a:p>
            <a:pPr marL="514350" indent="-514350">
              <a:buFont typeface="+mj-lt"/>
              <a:buAutoNum type="arabicPeriod"/>
            </a:pPr>
            <a:r>
              <a:rPr lang="en-US" sz="3200" dirty="0"/>
              <a:t>COLUMBIA SPACE SHUTTLE 2003</a:t>
            </a:r>
          </a:p>
          <a:p>
            <a:pPr marL="514350" indent="-514350">
              <a:buFont typeface="+mj-lt"/>
              <a:buAutoNum type="arabicPeriod"/>
            </a:pPr>
            <a:r>
              <a:rPr lang="en-US" sz="3200" dirty="0"/>
              <a:t>THE BHOPAL GAS LEAK TRAGEDY 1984</a:t>
            </a:r>
            <a:br>
              <a:rPr lang="en-US" sz="3200" dirty="0"/>
            </a:br>
            <a:endParaRPr lang="en-US" sz="3200" dirty="0"/>
          </a:p>
        </p:txBody>
      </p:sp>
      <p:sp>
        <p:nvSpPr>
          <p:cNvPr id="2" name="Slide Number Placeholder 1">
            <a:extLst>
              <a:ext uri="{FF2B5EF4-FFF2-40B4-BE49-F238E27FC236}">
                <a16:creationId xmlns:a16="http://schemas.microsoft.com/office/drawing/2014/main" id="{6FDCAB08-00D7-44FE-8FE2-41A11CEE5D2D}"/>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792522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i="1" dirty="0">
                <a:solidFill>
                  <a:srgbClr val="800080"/>
                </a:solidFill>
              </a:rPr>
              <a:t>Exxon Valdez</a:t>
            </a:r>
            <a:r>
              <a:rPr lang="en-US" b="1" dirty="0">
                <a:solidFill>
                  <a:srgbClr val="800080"/>
                </a:solidFill>
              </a:rPr>
              <a:t> oil spill</a:t>
            </a:r>
            <a:endParaRPr lang="en-US" dirty="0"/>
          </a:p>
        </p:txBody>
      </p:sp>
      <p:sp>
        <p:nvSpPr>
          <p:cNvPr id="3" name="Content Placeholder 2"/>
          <p:cNvSpPr>
            <a:spLocks noGrp="1"/>
          </p:cNvSpPr>
          <p:nvPr>
            <p:ph idx="1"/>
          </p:nvPr>
        </p:nvSpPr>
        <p:spPr>
          <a:xfrm>
            <a:off x="838200" y="1325563"/>
            <a:ext cx="10515600" cy="4851400"/>
          </a:xfrm>
        </p:spPr>
        <p:txBody>
          <a:bodyPr>
            <a:normAutofit fontScale="92500" lnSpcReduction="10000"/>
          </a:bodyPr>
          <a:lstStyle/>
          <a:p>
            <a:r>
              <a:rPr lang="en-US" b="1" dirty="0">
                <a:solidFill>
                  <a:srgbClr val="800080"/>
                </a:solidFill>
              </a:rPr>
              <a:t>Clean-up and major effects</a:t>
            </a:r>
          </a:p>
          <a:p>
            <a:r>
              <a:rPr lang="en-US" dirty="0"/>
              <a:t>Mechanical cleanup was started shortly afterwards using booms and skimmers, but, and thick oil and kelp tended to clog the equipment. </a:t>
            </a:r>
          </a:p>
          <a:p>
            <a:r>
              <a:rPr lang="en-US" dirty="0"/>
              <a:t>Despite civilian insistence for a complete clean, only 10% of total oil was actually completely cleaned. </a:t>
            </a:r>
          </a:p>
          <a:p>
            <a:r>
              <a:rPr lang="en-US" dirty="0"/>
              <a:t>Exxon was widely criticized for its slow response to cleaning up the disaster and the mayor of Valdez, has said his community felt betrayed by Exxon's inadequate response to the crisis. More than 11,000 Alaska residents, along with some Exxon employees, worked throughout the region to try to restore the environment.</a:t>
            </a:r>
          </a:p>
          <a:p>
            <a:r>
              <a:rPr lang="en-US" dirty="0"/>
              <a:t>Cleaning with high-pressure hot water, tended to displace and destroy the microbial populations on the shoreline; many of these organisms (e.g. plankton) are the basis of the coastal marine food chain, and others (e.g. certain bacteria and fungi) are capable of facilitating the biodegradation of oil.</a:t>
            </a:r>
          </a:p>
        </p:txBody>
      </p:sp>
      <p:sp>
        <p:nvSpPr>
          <p:cNvPr id="4" name="Slide Number Placeholder 3">
            <a:extLst>
              <a:ext uri="{FF2B5EF4-FFF2-40B4-BE49-F238E27FC236}">
                <a16:creationId xmlns:a16="http://schemas.microsoft.com/office/drawing/2014/main" id="{8B6481F3-783F-427F-A2A1-080FF1EF34B2}"/>
              </a:ext>
            </a:extLst>
          </p:cNvPr>
          <p:cNvSpPr>
            <a:spLocks noGrp="1"/>
          </p:cNvSpPr>
          <p:nvPr>
            <p:ph type="sldNum" sz="quarter" idx="12"/>
          </p:nvPr>
        </p:nvSpPr>
        <p:spPr/>
        <p:txBody>
          <a:bodyPr/>
          <a:lstStyle/>
          <a:p>
            <a:fld id="{69E57DC2-970A-4B3E-BB1C-7A09969E49DF}" type="slidenum">
              <a:rPr lang="en-US" smtClean="0"/>
              <a:t>20</a:t>
            </a:fld>
            <a:endParaRPr lang="en-US" dirty="0"/>
          </a:p>
        </p:txBody>
      </p:sp>
    </p:spTree>
    <p:extLst>
      <p:ext uri="{BB962C8B-B14F-4D97-AF65-F5344CB8AC3E}">
        <p14:creationId xmlns:p14="http://schemas.microsoft.com/office/powerpoint/2010/main" val="154549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ircle(in)">
                                      <p:cBhvr>
                                        <p:cTn id="17" dur="2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ircle(in)">
                                      <p:cBhvr>
                                        <p:cTn id="22"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1788"/>
            <a:ext cx="10515600" cy="1000125"/>
          </a:xfrm>
        </p:spPr>
        <p:txBody>
          <a:bodyPr/>
          <a:lstStyle/>
          <a:p>
            <a:r>
              <a:rPr lang="en-US" b="1" i="1" dirty="0">
                <a:solidFill>
                  <a:srgbClr val="800080"/>
                </a:solidFill>
              </a:rPr>
              <a:t>Exxon Valdez</a:t>
            </a:r>
            <a:r>
              <a:rPr lang="en-US" b="1" dirty="0">
                <a:solidFill>
                  <a:srgbClr val="800080"/>
                </a:solidFill>
              </a:rPr>
              <a:t> oil spill</a:t>
            </a:r>
            <a:endParaRPr lang="en-US" dirty="0"/>
          </a:p>
        </p:txBody>
      </p:sp>
      <p:sp>
        <p:nvSpPr>
          <p:cNvPr id="3" name="Content Placeholder 2"/>
          <p:cNvSpPr>
            <a:spLocks noGrp="1"/>
          </p:cNvSpPr>
          <p:nvPr>
            <p:ph idx="1"/>
          </p:nvPr>
        </p:nvSpPr>
        <p:spPr>
          <a:xfrm>
            <a:off x="838200" y="1128713"/>
            <a:ext cx="10515600" cy="5048250"/>
          </a:xfrm>
        </p:spPr>
        <p:txBody>
          <a:bodyPr/>
          <a:lstStyle/>
          <a:p>
            <a:endParaRPr lang="en-US" b="1" dirty="0">
              <a:solidFill>
                <a:srgbClr val="800080"/>
              </a:solidFill>
            </a:endParaRPr>
          </a:p>
          <a:p>
            <a:r>
              <a:rPr lang="en-US" b="1" dirty="0">
                <a:solidFill>
                  <a:srgbClr val="800080"/>
                </a:solidFill>
              </a:rPr>
              <a:t>Clean-up and major effects</a:t>
            </a:r>
          </a:p>
          <a:p>
            <a:r>
              <a:rPr lang="en-US" dirty="0"/>
              <a:t>Both the long-term and short-term effects of the oil spill have been studied. Immediate effects included the deaths of 100,000 to as many as 250,000 seabirds, at least 2,800 sea otters, approximately 12 river otters, 300 harbor seals, 247 bald eagles, and 22 orcas, and an unknown number of salmon and herring.</a:t>
            </a:r>
          </a:p>
        </p:txBody>
      </p:sp>
      <p:pic>
        <p:nvPicPr>
          <p:cNvPr id="4" name="Picture 3"/>
          <p:cNvPicPr>
            <a:picLocks noChangeAspect="1"/>
          </p:cNvPicPr>
          <p:nvPr/>
        </p:nvPicPr>
        <p:blipFill>
          <a:blip r:embed="rId2"/>
          <a:stretch>
            <a:fillRect/>
          </a:stretch>
        </p:blipFill>
        <p:spPr>
          <a:xfrm>
            <a:off x="4414838" y="3914776"/>
            <a:ext cx="3100387" cy="2119310"/>
          </a:xfrm>
          <a:prstGeom prst="rect">
            <a:avLst/>
          </a:prstGeom>
        </p:spPr>
      </p:pic>
      <p:pic>
        <p:nvPicPr>
          <p:cNvPr id="5" name="Picture 4"/>
          <p:cNvPicPr>
            <a:picLocks noChangeAspect="1"/>
          </p:cNvPicPr>
          <p:nvPr/>
        </p:nvPicPr>
        <p:blipFill>
          <a:blip r:embed="rId3"/>
          <a:stretch>
            <a:fillRect/>
          </a:stretch>
        </p:blipFill>
        <p:spPr>
          <a:xfrm>
            <a:off x="1023937" y="3914775"/>
            <a:ext cx="2833688" cy="2119311"/>
          </a:xfrm>
          <a:prstGeom prst="rect">
            <a:avLst/>
          </a:prstGeom>
        </p:spPr>
      </p:pic>
      <p:pic>
        <p:nvPicPr>
          <p:cNvPr id="6" name="Picture 5"/>
          <p:cNvPicPr>
            <a:picLocks noChangeAspect="1"/>
          </p:cNvPicPr>
          <p:nvPr/>
        </p:nvPicPr>
        <p:blipFill>
          <a:blip r:embed="rId4"/>
          <a:stretch>
            <a:fillRect/>
          </a:stretch>
        </p:blipFill>
        <p:spPr>
          <a:xfrm>
            <a:off x="8227219" y="3914775"/>
            <a:ext cx="3312318" cy="2119311"/>
          </a:xfrm>
          <a:prstGeom prst="rect">
            <a:avLst/>
          </a:prstGeom>
        </p:spPr>
      </p:pic>
      <p:sp>
        <p:nvSpPr>
          <p:cNvPr id="7" name="Slide Number Placeholder 6">
            <a:extLst>
              <a:ext uri="{FF2B5EF4-FFF2-40B4-BE49-F238E27FC236}">
                <a16:creationId xmlns:a16="http://schemas.microsoft.com/office/drawing/2014/main" id="{CAB964B6-C847-4D69-B874-4956F8FB9E6B}"/>
              </a:ext>
            </a:extLst>
          </p:cNvPr>
          <p:cNvSpPr>
            <a:spLocks noGrp="1"/>
          </p:cNvSpPr>
          <p:nvPr>
            <p:ph type="sldNum" sz="quarter" idx="12"/>
          </p:nvPr>
        </p:nvSpPr>
        <p:spPr/>
        <p:txBody>
          <a:bodyPr/>
          <a:lstStyle/>
          <a:p>
            <a:fld id="{69E57DC2-970A-4B3E-BB1C-7A09969E49DF}" type="slidenum">
              <a:rPr lang="en-US" smtClean="0"/>
              <a:t>21</a:t>
            </a:fld>
            <a:endParaRPr lang="en-US" dirty="0"/>
          </a:p>
        </p:txBody>
      </p:sp>
    </p:spTree>
    <p:extLst>
      <p:ext uri="{BB962C8B-B14F-4D97-AF65-F5344CB8AC3E}">
        <p14:creationId xmlns:p14="http://schemas.microsoft.com/office/powerpoint/2010/main" val="798531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085850"/>
          </a:xfrm>
        </p:spPr>
        <p:txBody>
          <a:bodyPr/>
          <a:lstStyle/>
          <a:p>
            <a:r>
              <a:rPr lang="en-US" b="1" i="1" dirty="0">
                <a:solidFill>
                  <a:srgbClr val="800080"/>
                </a:solidFill>
              </a:rPr>
              <a:t>Exxon Valdez</a:t>
            </a:r>
            <a:r>
              <a:rPr lang="en-US" b="1" dirty="0">
                <a:solidFill>
                  <a:srgbClr val="800080"/>
                </a:solidFill>
              </a:rPr>
              <a:t> oil spill – Ethical Issues</a:t>
            </a:r>
            <a:endParaRPr lang="en-US" dirty="0"/>
          </a:p>
        </p:txBody>
      </p:sp>
      <p:sp>
        <p:nvSpPr>
          <p:cNvPr id="3" name="Content Placeholder 2"/>
          <p:cNvSpPr>
            <a:spLocks noGrp="1"/>
          </p:cNvSpPr>
          <p:nvPr>
            <p:ph idx="1"/>
          </p:nvPr>
        </p:nvSpPr>
        <p:spPr>
          <a:xfrm>
            <a:off x="838200" y="1085851"/>
            <a:ext cx="10515600" cy="5276850"/>
          </a:xfrm>
        </p:spPr>
        <p:txBody>
          <a:bodyPr>
            <a:normAutofit/>
          </a:bodyPr>
          <a:lstStyle/>
          <a:p>
            <a:pPr marL="514350" indent="-514350">
              <a:buFont typeface="+mj-lt"/>
              <a:buAutoNum type="arabicPeriod"/>
            </a:pPr>
            <a:r>
              <a:rPr lang="en-US" dirty="0">
                <a:solidFill>
                  <a:srgbClr val="C00000"/>
                </a:solidFill>
              </a:rPr>
              <a:t>The non-availability of the Captain Hazelwood to steer the vessel through the Prince William Sound</a:t>
            </a:r>
          </a:p>
          <a:p>
            <a:pPr marL="971550" lvl="1" indent="-514350">
              <a:buFont typeface="Wingdings" panose="05000000000000000000" pitchFamily="2" charset="2"/>
              <a:buChar char="Ø"/>
            </a:pPr>
            <a:r>
              <a:rPr lang="en-US" sz="2200" dirty="0"/>
              <a:t>The Captain was asleep, being intoxicated, </a:t>
            </a:r>
          </a:p>
          <a:p>
            <a:pPr marL="971550" lvl="1" indent="-514350">
              <a:buFont typeface="Wingdings" panose="05000000000000000000" pitchFamily="2" charset="2"/>
              <a:buChar char="Ø"/>
            </a:pPr>
            <a:r>
              <a:rPr lang="en-US" sz="2200" dirty="0"/>
              <a:t>Coast Guard officers tested Captain Hazelwood for alcohol nine hours after the wreck. The test showed that Hazelwood had a blood-alcohol content of 0.061, in excess of permitted level of 0.04</a:t>
            </a:r>
            <a:r>
              <a:rPr lang="en-US" dirty="0"/>
              <a:t>. </a:t>
            </a:r>
            <a:r>
              <a:rPr lang="en-US" sz="2200" b="1" dirty="0">
                <a:solidFill>
                  <a:srgbClr val="0000CC"/>
                </a:solidFill>
              </a:rPr>
              <a:t>[irresponsible conduct, knowing that he was the only person qualified to steer ship, disregard for charge of valuable asset]   </a:t>
            </a:r>
          </a:p>
          <a:p>
            <a:pPr marL="514350" indent="-514350">
              <a:buFont typeface="+mj-lt"/>
              <a:buAutoNum type="arabicPeriod"/>
            </a:pPr>
            <a:r>
              <a:rPr lang="en-US" dirty="0">
                <a:solidFill>
                  <a:srgbClr val="C00000"/>
                </a:solidFill>
              </a:rPr>
              <a:t>The vessel was under the command of an officer, who was not authorized to steer the ship in those waters</a:t>
            </a:r>
          </a:p>
          <a:p>
            <a:pPr marL="914400" lvl="1" indent="-457200">
              <a:buFont typeface="Wingdings" panose="05000000000000000000" pitchFamily="2" charset="2"/>
              <a:buChar char="Ø"/>
            </a:pPr>
            <a:r>
              <a:rPr lang="en-US" sz="2200" dirty="0"/>
              <a:t>Exxon Valdez was under the command of Third Mate Gregory Cousins, who was not licensed to pilot the vessel through the waters of Prince William Sound </a:t>
            </a:r>
            <a:r>
              <a:rPr lang="en-US" sz="2200" b="1" dirty="0">
                <a:solidFill>
                  <a:srgbClr val="3333CC"/>
                </a:solidFill>
              </a:rPr>
              <a:t>[beyond level of competence]</a:t>
            </a:r>
          </a:p>
        </p:txBody>
      </p:sp>
      <p:sp>
        <p:nvSpPr>
          <p:cNvPr id="4" name="Slide Number Placeholder 3">
            <a:extLst>
              <a:ext uri="{FF2B5EF4-FFF2-40B4-BE49-F238E27FC236}">
                <a16:creationId xmlns:a16="http://schemas.microsoft.com/office/drawing/2014/main" id="{76C6E27F-8574-4766-9147-0059FCB2B9B0}"/>
              </a:ext>
            </a:extLst>
          </p:cNvPr>
          <p:cNvSpPr>
            <a:spLocks noGrp="1"/>
          </p:cNvSpPr>
          <p:nvPr>
            <p:ph type="sldNum" sz="quarter" idx="12"/>
          </p:nvPr>
        </p:nvSpPr>
        <p:spPr/>
        <p:txBody>
          <a:bodyPr/>
          <a:lstStyle/>
          <a:p>
            <a:fld id="{69E57DC2-970A-4B3E-BB1C-7A09969E49DF}" type="slidenum">
              <a:rPr lang="en-US" smtClean="0"/>
              <a:t>22</a:t>
            </a:fld>
            <a:endParaRPr lang="en-US" dirty="0"/>
          </a:p>
        </p:txBody>
      </p:sp>
    </p:spTree>
    <p:extLst>
      <p:ext uri="{BB962C8B-B14F-4D97-AF65-F5344CB8AC3E}">
        <p14:creationId xmlns:p14="http://schemas.microsoft.com/office/powerpoint/2010/main" val="176633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1"/>
            <a:ext cx="10515600" cy="649288"/>
          </a:xfrm>
        </p:spPr>
        <p:txBody>
          <a:bodyPr>
            <a:normAutofit fontScale="90000"/>
          </a:bodyPr>
          <a:lstStyle/>
          <a:p>
            <a:r>
              <a:rPr lang="en-US" b="1" i="1" dirty="0">
                <a:solidFill>
                  <a:srgbClr val="800080"/>
                </a:solidFill>
              </a:rPr>
              <a:t>Exxon Valdez</a:t>
            </a:r>
            <a:r>
              <a:rPr lang="en-US" b="1" dirty="0">
                <a:solidFill>
                  <a:srgbClr val="800080"/>
                </a:solidFill>
              </a:rPr>
              <a:t> oil spill – Ethical Issues</a:t>
            </a:r>
            <a:endParaRPr lang="en-US" dirty="0"/>
          </a:p>
        </p:txBody>
      </p:sp>
      <p:sp>
        <p:nvSpPr>
          <p:cNvPr id="3" name="Content Placeholder 2"/>
          <p:cNvSpPr>
            <a:spLocks noGrp="1"/>
          </p:cNvSpPr>
          <p:nvPr>
            <p:ph idx="1"/>
          </p:nvPr>
        </p:nvSpPr>
        <p:spPr>
          <a:xfrm>
            <a:off x="838199" y="1057274"/>
            <a:ext cx="10977563" cy="5572125"/>
          </a:xfrm>
        </p:spPr>
        <p:txBody>
          <a:bodyPr/>
          <a:lstStyle/>
          <a:p>
            <a:pPr marL="514350" indent="-514350">
              <a:buFont typeface="Arial" panose="020B0604020202020204" pitchFamily="34" charset="0"/>
              <a:buAutoNum type="arabicPeriod" startAt="3"/>
            </a:pPr>
            <a:r>
              <a:rPr lang="en-US" dirty="0">
                <a:solidFill>
                  <a:srgbClr val="C00000"/>
                </a:solidFill>
              </a:rPr>
              <a:t>Disregarding advise given, and failure to get further advise from experts. </a:t>
            </a:r>
          </a:p>
          <a:p>
            <a:pPr marL="1085850" lvl="2" indent="-628650">
              <a:buFont typeface="Wingdings" panose="05000000000000000000" pitchFamily="2" charset="2"/>
              <a:buChar char="Ø"/>
            </a:pPr>
            <a:r>
              <a:rPr lang="en-US" sz="2400" dirty="0"/>
              <a:t>The Captain, who took over after the accident, tried for an hour to rock the tanker free from the reef, ignoring Coast Guard advice that rocking the ship might make the oil spill much worse</a:t>
            </a:r>
            <a:r>
              <a:rPr lang="en-US" sz="2400" b="1" dirty="0">
                <a:solidFill>
                  <a:srgbClr val="0000CC"/>
                </a:solidFill>
              </a:rPr>
              <a:t>. [disregard of CG advice, failure to get expert advice from Exxon] </a:t>
            </a:r>
          </a:p>
          <a:p>
            <a:pPr marL="514350" indent="-514350">
              <a:buFont typeface="+mj-lt"/>
              <a:buAutoNum type="arabicPeriod" startAt="3"/>
            </a:pPr>
            <a:r>
              <a:rPr lang="en-US" dirty="0">
                <a:solidFill>
                  <a:srgbClr val="C00000"/>
                </a:solidFill>
              </a:rPr>
              <a:t>Inadequate preparedness with contingency plans</a:t>
            </a:r>
          </a:p>
          <a:p>
            <a:pPr marL="1085850" lvl="1" indent="-628650">
              <a:buFont typeface="Wingdings" panose="05000000000000000000" pitchFamily="2" charset="2"/>
              <a:buChar char="Ø"/>
            </a:pPr>
            <a:r>
              <a:rPr lang="en-US" sz="2200" dirty="0"/>
              <a:t> </a:t>
            </a:r>
            <a:r>
              <a:rPr lang="en-US" sz="2400" dirty="0" err="1"/>
              <a:t>Alyeska</a:t>
            </a:r>
            <a:r>
              <a:rPr lang="en-US" sz="2400" dirty="0"/>
              <a:t> Pipeline Service (APS), in the first line of defense against oil spills, nor Exxon had enough containment booms and chemical dispersants to fight the spill.  The Exxon Valdez was not fully encircled by containment booms until Saturday afternoon, 36 hours after the accident. By then the oil spill covered an area of 12 square miles</a:t>
            </a:r>
            <a:r>
              <a:rPr lang="en-US" sz="2400" b="1" dirty="0">
                <a:solidFill>
                  <a:srgbClr val="0000CC"/>
                </a:solidFill>
              </a:rPr>
              <a:t>. [APS unprepared to contain spread of oil spill]   </a:t>
            </a:r>
          </a:p>
          <a:p>
            <a:pPr marL="514350" indent="-514350">
              <a:buAutoNum type="arabicPeriod" startAt="3"/>
            </a:pPr>
            <a:endParaRPr lang="en-US" dirty="0"/>
          </a:p>
          <a:p>
            <a:pPr marL="514350" indent="-514350">
              <a:buAutoNum type="arabicPeriod" startAt="3"/>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43F2203E-9551-4BA3-81B3-3ABB3F18547C}"/>
              </a:ext>
            </a:extLst>
          </p:cNvPr>
          <p:cNvSpPr>
            <a:spLocks noGrp="1"/>
          </p:cNvSpPr>
          <p:nvPr>
            <p:ph type="sldNum" sz="quarter" idx="12"/>
          </p:nvPr>
        </p:nvSpPr>
        <p:spPr/>
        <p:txBody>
          <a:bodyPr/>
          <a:lstStyle/>
          <a:p>
            <a:fld id="{69E57DC2-970A-4B3E-BB1C-7A09969E49DF}" type="slidenum">
              <a:rPr lang="en-US" smtClean="0"/>
              <a:t>23</a:t>
            </a:fld>
            <a:endParaRPr lang="en-US" dirty="0"/>
          </a:p>
        </p:txBody>
      </p:sp>
    </p:spTree>
    <p:extLst>
      <p:ext uri="{BB962C8B-B14F-4D97-AF65-F5344CB8AC3E}">
        <p14:creationId xmlns:p14="http://schemas.microsoft.com/office/powerpoint/2010/main" val="274460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5738"/>
            <a:ext cx="10515600" cy="757238"/>
          </a:xfrm>
        </p:spPr>
        <p:txBody>
          <a:bodyPr>
            <a:normAutofit fontScale="90000"/>
          </a:bodyPr>
          <a:lstStyle/>
          <a:p>
            <a:r>
              <a:rPr lang="en-US" b="1" i="1" dirty="0">
                <a:solidFill>
                  <a:srgbClr val="800080"/>
                </a:solidFill>
              </a:rPr>
              <a:t>Exxon Valdez</a:t>
            </a:r>
            <a:r>
              <a:rPr lang="en-US" b="1" dirty="0">
                <a:solidFill>
                  <a:srgbClr val="800080"/>
                </a:solidFill>
              </a:rPr>
              <a:t> oil spill – Ethical Issues</a:t>
            </a:r>
            <a:endParaRPr lang="en-US" dirty="0"/>
          </a:p>
        </p:txBody>
      </p:sp>
      <p:sp>
        <p:nvSpPr>
          <p:cNvPr id="3" name="Content Placeholder 2"/>
          <p:cNvSpPr>
            <a:spLocks noGrp="1"/>
          </p:cNvSpPr>
          <p:nvPr>
            <p:ph idx="1"/>
          </p:nvPr>
        </p:nvSpPr>
        <p:spPr>
          <a:xfrm>
            <a:off x="838200" y="942976"/>
            <a:ext cx="10515600" cy="5915024"/>
          </a:xfrm>
        </p:spPr>
        <p:txBody>
          <a:bodyPr>
            <a:normAutofit/>
          </a:bodyPr>
          <a:lstStyle/>
          <a:p>
            <a:pPr marL="0" indent="0">
              <a:buNone/>
            </a:pPr>
            <a:r>
              <a:rPr lang="en-US" dirty="0">
                <a:solidFill>
                  <a:srgbClr val="C00000"/>
                </a:solidFill>
              </a:rPr>
              <a:t>4.  Inadequate preparedness with contingency plans (</a:t>
            </a:r>
            <a:r>
              <a:rPr lang="en-US" dirty="0" err="1">
                <a:solidFill>
                  <a:srgbClr val="C00000"/>
                </a:solidFill>
              </a:rPr>
              <a:t>contd</a:t>
            </a:r>
            <a:r>
              <a:rPr lang="en-US" dirty="0">
                <a:solidFill>
                  <a:srgbClr val="C00000"/>
                </a:solidFill>
              </a:rPr>
              <a:t>)</a:t>
            </a:r>
            <a:endParaRPr lang="en-US" dirty="0"/>
          </a:p>
          <a:p>
            <a:pPr lvl="1"/>
            <a:r>
              <a:rPr lang="en-US" sz="2200" dirty="0"/>
              <a:t>A state audit of </a:t>
            </a:r>
            <a:r>
              <a:rPr lang="en-US" sz="2200" dirty="0" err="1"/>
              <a:t>Alyeska’s</a:t>
            </a:r>
            <a:r>
              <a:rPr lang="en-US" sz="2200" dirty="0"/>
              <a:t> equipment demonstrated that the company was unprepared for the spill. </a:t>
            </a:r>
          </a:p>
          <a:p>
            <a:pPr lvl="2"/>
            <a:r>
              <a:rPr lang="en-US" sz="2400" dirty="0"/>
              <a:t>It was supposed to have three tugboats and 13 oil skimmers available but had only two and seven, respectively. </a:t>
            </a:r>
          </a:p>
          <a:p>
            <a:pPr lvl="2"/>
            <a:r>
              <a:rPr lang="en-US" sz="2400" dirty="0"/>
              <a:t>Furthermore, the company had only 14,000 feet of boom for containing spills rather than the 21,000 feet specified in the contingency plan, </a:t>
            </a:r>
          </a:p>
          <a:p>
            <a:pPr lvl="2"/>
            <a:r>
              <a:rPr lang="en-US" sz="2400" dirty="0"/>
              <a:t>the barge that carried the booms and stored skimmed oil was out of service because it had been damaged in a storm. However the available equipment would not have been enough to encircle the giant ship and contain a sizable slick. </a:t>
            </a:r>
            <a:r>
              <a:rPr lang="en-US" sz="2400" b="1" dirty="0">
                <a:solidFill>
                  <a:srgbClr val="0000CC"/>
                </a:solidFill>
              </a:rPr>
              <a:t>[APS equipment inadequate to contain spread of oil spill - their total disregard for minimizing the adverse environmental impact] </a:t>
            </a:r>
            <a:endParaRPr lang="en-US" sz="2400" dirty="0"/>
          </a:p>
          <a:p>
            <a:pPr lvl="2"/>
            <a:endParaRPr lang="en-US" sz="2400" dirty="0"/>
          </a:p>
          <a:p>
            <a:pPr lvl="2"/>
            <a:endParaRPr lang="en-US" sz="2400" dirty="0"/>
          </a:p>
          <a:p>
            <a:endParaRPr lang="en-US" dirty="0"/>
          </a:p>
          <a:p>
            <a:endParaRPr lang="en-US" dirty="0"/>
          </a:p>
        </p:txBody>
      </p:sp>
      <p:sp>
        <p:nvSpPr>
          <p:cNvPr id="4" name="Slide Number Placeholder 3">
            <a:extLst>
              <a:ext uri="{FF2B5EF4-FFF2-40B4-BE49-F238E27FC236}">
                <a16:creationId xmlns:a16="http://schemas.microsoft.com/office/drawing/2014/main" id="{727E4B18-2A6A-4451-A98C-374204F5D838}"/>
              </a:ext>
            </a:extLst>
          </p:cNvPr>
          <p:cNvSpPr>
            <a:spLocks noGrp="1"/>
          </p:cNvSpPr>
          <p:nvPr>
            <p:ph type="sldNum" sz="quarter" idx="12"/>
          </p:nvPr>
        </p:nvSpPr>
        <p:spPr/>
        <p:txBody>
          <a:bodyPr/>
          <a:lstStyle/>
          <a:p>
            <a:fld id="{69E57DC2-970A-4B3E-BB1C-7A09969E49DF}" type="slidenum">
              <a:rPr lang="en-US" smtClean="0"/>
              <a:t>24</a:t>
            </a:fld>
            <a:endParaRPr lang="en-US" dirty="0"/>
          </a:p>
        </p:txBody>
      </p:sp>
    </p:spTree>
    <p:extLst>
      <p:ext uri="{BB962C8B-B14F-4D97-AF65-F5344CB8AC3E}">
        <p14:creationId xmlns:p14="http://schemas.microsoft.com/office/powerpoint/2010/main" val="427402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77863"/>
          </a:xfrm>
        </p:spPr>
        <p:txBody>
          <a:bodyPr>
            <a:normAutofit fontScale="90000"/>
          </a:bodyPr>
          <a:lstStyle/>
          <a:p>
            <a:r>
              <a:rPr lang="en-US" b="1" i="1" dirty="0">
                <a:solidFill>
                  <a:srgbClr val="800080"/>
                </a:solidFill>
              </a:rPr>
              <a:t>Exxon Valdez</a:t>
            </a:r>
            <a:r>
              <a:rPr lang="en-US" b="1" dirty="0">
                <a:solidFill>
                  <a:srgbClr val="800080"/>
                </a:solidFill>
              </a:rPr>
              <a:t> oil spill – Ethical Issues</a:t>
            </a:r>
            <a:endParaRPr lang="en-US" dirty="0"/>
          </a:p>
        </p:txBody>
      </p:sp>
      <p:sp>
        <p:nvSpPr>
          <p:cNvPr id="3" name="Content Placeholder 2"/>
          <p:cNvSpPr>
            <a:spLocks noGrp="1"/>
          </p:cNvSpPr>
          <p:nvPr>
            <p:ph idx="1"/>
          </p:nvPr>
        </p:nvSpPr>
        <p:spPr>
          <a:xfrm>
            <a:off x="838200" y="1042988"/>
            <a:ext cx="10515600" cy="5133975"/>
          </a:xfrm>
        </p:spPr>
        <p:txBody>
          <a:bodyPr/>
          <a:lstStyle/>
          <a:p>
            <a:pPr marL="514350" indent="-514350">
              <a:buAutoNum type="arabicPeriod" startAt="4"/>
            </a:pPr>
            <a:r>
              <a:rPr lang="en-US" dirty="0">
                <a:solidFill>
                  <a:srgbClr val="C00000"/>
                </a:solidFill>
              </a:rPr>
              <a:t>Inadequate preparedness with contingency plans (</a:t>
            </a:r>
            <a:r>
              <a:rPr lang="en-US" dirty="0" err="1">
                <a:solidFill>
                  <a:srgbClr val="C00000"/>
                </a:solidFill>
              </a:rPr>
              <a:t>contd</a:t>
            </a:r>
            <a:r>
              <a:rPr lang="en-US" dirty="0">
                <a:solidFill>
                  <a:srgbClr val="C00000"/>
                </a:solidFill>
              </a:rPr>
              <a:t>)</a:t>
            </a:r>
          </a:p>
          <a:p>
            <a:pPr lvl="1"/>
            <a:r>
              <a:rPr lang="en-US" dirty="0"/>
              <a:t> </a:t>
            </a:r>
            <a:r>
              <a:rPr lang="en-US" sz="2200" dirty="0"/>
              <a:t>In the event of an oil spill, emergency crews were to encircle the spill with containment booms within five hours—yet it took them 36 hours to encircle the Exxon Valdez. </a:t>
            </a:r>
          </a:p>
          <a:p>
            <a:pPr marL="800100" indent="-342900">
              <a:buFont typeface="Arial" panose="020B0604020202020204" pitchFamily="34" charset="0"/>
              <a:buChar char="•"/>
            </a:pPr>
            <a:r>
              <a:rPr lang="en-US" dirty="0"/>
              <a:t>The main component of the  formulation used during cleanup was identified as an agents that has serious ill-effects on human body organs. </a:t>
            </a:r>
            <a:r>
              <a:rPr lang="en-US" b="1" dirty="0">
                <a:solidFill>
                  <a:srgbClr val="0000CC"/>
                </a:solidFill>
              </a:rPr>
              <a:t>[disregard for human health and welfare in use of toxic chemicals]</a:t>
            </a:r>
          </a:p>
          <a:p>
            <a:pPr marL="0" indent="0">
              <a:buNone/>
            </a:pPr>
            <a:endParaRPr lang="en-US" b="1" dirty="0">
              <a:solidFill>
                <a:srgbClr val="CC0099"/>
              </a:solidFill>
            </a:endParaRPr>
          </a:p>
          <a:p>
            <a:pPr marL="0" indent="0">
              <a:buNone/>
            </a:pPr>
            <a:r>
              <a:rPr lang="en-US" sz="2800" b="1" dirty="0">
                <a:solidFill>
                  <a:srgbClr val="CC0099"/>
                </a:solidFill>
              </a:rPr>
              <a:t>“The oil companies’ lack of preparedness makes a mockery of a 250-page containment plan, approved by the state, for fighting spills in Prince William Sound.” </a:t>
            </a:r>
            <a:r>
              <a:rPr lang="en-US" i="1" dirty="0"/>
              <a:t>Wall Street Journal</a:t>
            </a:r>
          </a:p>
        </p:txBody>
      </p:sp>
      <p:sp>
        <p:nvSpPr>
          <p:cNvPr id="4" name="Slide Number Placeholder 3">
            <a:extLst>
              <a:ext uri="{FF2B5EF4-FFF2-40B4-BE49-F238E27FC236}">
                <a16:creationId xmlns:a16="http://schemas.microsoft.com/office/drawing/2014/main" id="{9421CB3C-6FD8-442B-969A-7D4A1854E3BD}"/>
              </a:ext>
            </a:extLst>
          </p:cNvPr>
          <p:cNvSpPr>
            <a:spLocks noGrp="1"/>
          </p:cNvSpPr>
          <p:nvPr>
            <p:ph type="sldNum" sz="quarter" idx="12"/>
          </p:nvPr>
        </p:nvSpPr>
        <p:spPr/>
        <p:txBody>
          <a:bodyPr/>
          <a:lstStyle/>
          <a:p>
            <a:fld id="{69E57DC2-970A-4B3E-BB1C-7A09969E49DF}" type="slidenum">
              <a:rPr lang="en-US" smtClean="0"/>
              <a:t>25</a:t>
            </a:fld>
            <a:endParaRPr lang="en-US" dirty="0"/>
          </a:p>
        </p:txBody>
      </p:sp>
    </p:spTree>
    <p:extLst>
      <p:ext uri="{BB962C8B-B14F-4D97-AF65-F5344CB8AC3E}">
        <p14:creationId xmlns:p14="http://schemas.microsoft.com/office/powerpoint/2010/main" val="148681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22237"/>
            <a:ext cx="10515600" cy="835025"/>
          </a:xfrm>
        </p:spPr>
        <p:txBody>
          <a:bodyPr/>
          <a:lstStyle/>
          <a:p>
            <a:r>
              <a:rPr lang="en-US" b="1" i="1" dirty="0">
                <a:solidFill>
                  <a:srgbClr val="800080"/>
                </a:solidFill>
              </a:rPr>
              <a:t>Exxon Valdez</a:t>
            </a:r>
            <a:r>
              <a:rPr lang="en-US" b="1" dirty="0">
                <a:solidFill>
                  <a:srgbClr val="800080"/>
                </a:solidFill>
              </a:rPr>
              <a:t> oil spill – Ethical Issues</a:t>
            </a:r>
            <a:endParaRPr lang="en-US" dirty="0"/>
          </a:p>
        </p:txBody>
      </p:sp>
      <p:sp>
        <p:nvSpPr>
          <p:cNvPr id="3" name="Content Placeholder 2"/>
          <p:cNvSpPr>
            <a:spLocks noGrp="1"/>
          </p:cNvSpPr>
          <p:nvPr>
            <p:ph idx="1"/>
          </p:nvPr>
        </p:nvSpPr>
        <p:spPr>
          <a:xfrm>
            <a:off x="814384" y="957262"/>
            <a:ext cx="10677525" cy="5743576"/>
          </a:xfrm>
        </p:spPr>
        <p:txBody>
          <a:bodyPr>
            <a:normAutofit/>
          </a:bodyPr>
          <a:lstStyle/>
          <a:p>
            <a:pPr marL="0" indent="0">
              <a:buNone/>
            </a:pPr>
            <a:r>
              <a:rPr lang="en-US" dirty="0">
                <a:solidFill>
                  <a:srgbClr val="C00000"/>
                </a:solidFill>
              </a:rPr>
              <a:t>5.  Deviation from recommended safety design for tankers to cut costs</a:t>
            </a:r>
          </a:p>
          <a:p>
            <a:pPr marL="914400" lvl="1" indent="-457200">
              <a:buFont typeface="Wingdings" panose="05000000000000000000" pitchFamily="2" charset="2"/>
              <a:buChar char="Ø"/>
            </a:pPr>
            <a:r>
              <a:rPr lang="en-US" sz="2200" dirty="0"/>
              <a:t>APS promised in 1972 that the tanker fleet operating out of Valdez would incorporate safety features such as double hulls and protective ballast tanks to minimize the possibility of spills. However, </a:t>
            </a:r>
            <a:r>
              <a:rPr lang="en-US" sz="2200" dirty="0" err="1"/>
              <a:t>Alyeska</a:t>
            </a:r>
            <a:r>
              <a:rPr lang="en-US" sz="2200" dirty="0"/>
              <a:t> convinced the Coast Guard that the safety features were not necessary, and only a few ships in the Valdez fleet incorporated them. </a:t>
            </a:r>
          </a:p>
          <a:p>
            <a:pPr marL="914400" lvl="1" indent="-457200">
              <a:buFont typeface="Wingdings" panose="05000000000000000000" pitchFamily="2" charset="2"/>
              <a:buChar char="Ø"/>
            </a:pPr>
            <a:r>
              <a:rPr lang="en-US" sz="2200" dirty="0"/>
              <a:t>The Exxon Valdez did not, and eight cargo tanks were ruptured because of inadequate hull strength, due to a single-hulled vessel design. </a:t>
            </a:r>
            <a:r>
              <a:rPr lang="en-US" sz="2200" b="1" dirty="0">
                <a:solidFill>
                  <a:srgbClr val="0000CC"/>
                </a:solidFill>
              </a:rPr>
              <a:t>[APS/Exxon conflict of interest - disregard for environmental disaster against cost cutting]</a:t>
            </a:r>
          </a:p>
          <a:p>
            <a:pPr marL="0" indent="0">
              <a:buNone/>
            </a:pPr>
            <a:r>
              <a:rPr lang="en-US" dirty="0">
                <a:solidFill>
                  <a:srgbClr val="C00000"/>
                </a:solidFill>
              </a:rPr>
              <a:t>6.   Poor maintenance of the vessel </a:t>
            </a:r>
          </a:p>
          <a:p>
            <a:pPr marL="914400" indent="-400050">
              <a:buFont typeface="Wingdings" panose="05000000000000000000" pitchFamily="2" charset="2"/>
              <a:buChar char="Ø"/>
              <a:tabLst>
                <a:tab pos="166688" algn="l"/>
              </a:tabLst>
            </a:pPr>
            <a:r>
              <a:rPr lang="en-US" sz="2300" dirty="0"/>
              <a:t>Exxon Shipping Company failed to properly maintain the Raytheon Collision Avoidance System (RAYCAS) radar, which, if functional, would have indicated an impending collision with the Bligh Reef [</a:t>
            </a:r>
            <a:r>
              <a:rPr lang="en-US" sz="2300" b="1" dirty="0">
                <a:solidFill>
                  <a:srgbClr val="0000CC"/>
                </a:solidFill>
              </a:rPr>
              <a:t>Exxon disregard for safety of crew and protection of vessel]</a:t>
            </a:r>
            <a:endParaRPr lang="en-US" b="1" dirty="0">
              <a:solidFill>
                <a:srgbClr val="0000CC"/>
              </a:solidFill>
            </a:endParaRPr>
          </a:p>
          <a:p>
            <a:endParaRPr lang="en-US" dirty="0"/>
          </a:p>
        </p:txBody>
      </p:sp>
      <p:sp>
        <p:nvSpPr>
          <p:cNvPr id="4" name="Slide Number Placeholder 3">
            <a:extLst>
              <a:ext uri="{FF2B5EF4-FFF2-40B4-BE49-F238E27FC236}">
                <a16:creationId xmlns:a16="http://schemas.microsoft.com/office/drawing/2014/main" id="{07EFF2D2-868B-413B-BA9B-2A304415B763}"/>
              </a:ext>
            </a:extLst>
          </p:cNvPr>
          <p:cNvSpPr>
            <a:spLocks noGrp="1"/>
          </p:cNvSpPr>
          <p:nvPr>
            <p:ph type="sldNum" sz="quarter" idx="12"/>
          </p:nvPr>
        </p:nvSpPr>
        <p:spPr/>
        <p:txBody>
          <a:bodyPr/>
          <a:lstStyle/>
          <a:p>
            <a:fld id="{69E57DC2-970A-4B3E-BB1C-7A09969E49DF}" type="slidenum">
              <a:rPr lang="en-US" smtClean="0"/>
              <a:t>26</a:t>
            </a:fld>
            <a:endParaRPr lang="en-US" dirty="0"/>
          </a:p>
        </p:txBody>
      </p:sp>
    </p:spTree>
    <p:extLst>
      <p:ext uri="{BB962C8B-B14F-4D97-AF65-F5344CB8AC3E}">
        <p14:creationId xmlns:p14="http://schemas.microsoft.com/office/powerpoint/2010/main" val="308549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1"/>
            <a:ext cx="10515600" cy="592138"/>
          </a:xfrm>
        </p:spPr>
        <p:txBody>
          <a:bodyPr>
            <a:normAutofit fontScale="90000"/>
          </a:bodyPr>
          <a:lstStyle/>
          <a:p>
            <a:r>
              <a:rPr lang="en-US" b="1" i="1" dirty="0">
                <a:solidFill>
                  <a:srgbClr val="800080"/>
                </a:solidFill>
              </a:rPr>
              <a:t>Exxon Valdez</a:t>
            </a:r>
            <a:r>
              <a:rPr lang="en-US" b="1" dirty="0">
                <a:solidFill>
                  <a:srgbClr val="800080"/>
                </a:solidFill>
              </a:rPr>
              <a:t> oil spill</a:t>
            </a:r>
            <a:endParaRPr lang="en-US" dirty="0"/>
          </a:p>
        </p:txBody>
      </p:sp>
      <p:sp>
        <p:nvSpPr>
          <p:cNvPr id="3" name="Content Placeholder 2"/>
          <p:cNvSpPr>
            <a:spLocks noGrp="1"/>
          </p:cNvSpPr>
          <p:nvPr>
            <p:ph idx="1"/>
          </p:nvPr>
        </p:nvSpPr>
        <p:spPr>
          <a:xfrm>
            <a:off x="838200" y="957264"/>
            <a:ext cx="10515600" cy="5900736"/>
          </a:xfrm>
        </p:spPr>
        <p:txBody>
          <a:bodyPr>
            <a:normAutofit fontScale="85000" lnSpcReduction="10000"/>
          </a:bodyPr>
          <a:lstStyle/>
          <a:p>
            <a:r>
              <a:rPr lang="en-US" dirty="0"/>
              <a:t>Some of the actual solutions implemented by ExxonMobil after the oil spill are as follows:</a:t>
            </a:r>
          </a:p>
          <a:p>
            <a:pPr lvl="1"/>
            <a:r>
              <a:rPr lang="en-US" sz="2600" dirty="0"/>
              <a:t>Modified tanker routes</a:t>
            </a:r>
          </a:p>
          <a:p>
            <a:pPr lvl="1"/>
            <a:r>
              <a:rPr lang="en-US" sz="2600" dirty="0"/>
              <a:t>Instituted drug and alcohol testing policies for safety-sensitive positions</a:t>
            </a:r>
          </a:p>
          <a:p>
            <a:pPr lvl="1"/>
            <a:r>
              <a:rPr lang="en-US" sz="2600" dirty="0"/>
              <a:t>Restricted safety-sensitive positions to employees with no history of substance abuse</a:t>
            </a:r>
          </a:p>
          <a:p>
            <a:pPr lvl="1"/>
            <a:r>
              <a:rPr lang="en-US" sz="2600" dirty="0"/>
              <a:t>Implemented more extensive periodic assessment of Exxon Mobil vessels and facilities</a:t>
            </a:r>
          </a:p>
          <a:p>
            <a:pPr lvl="1"/>
            <a:r>
              <a:rPr lang="en-US" sz="2600" dirty="0"/>
              <a:t>Strengthened training programs for vessel captains and pilots</a:t>
            </a:r>
          </a:p>
          <a:p>
            <a:pPr lvl="1"/>
            <a:r>
              <a:rPr lang="en-US" sz="2600" dirty="0"/>
              <a:t>Applied new technology to improve vessel navigation and ensure the integrity of oil containment systems</a:t>
            </a:r>
          </a:p>
          <a:p>
            <a:r>
              <a:rPr lang="en-US" sz="3100" dirty="0"/>
              <a:t>This disaster resulted in International Maritime Organization introducing comprehensive marine pollution prevention rules through various conventions. The rules were ratified by member countries and, under International Ship Management rules, the ships are being operated with a common objective of </a:t>
            </a:r>
            <a:r>
              <a:rPr lang="en-US" sz="3100" b="1" dirty="0">
                <a:solidFill>
                  <a:srgbClr val="0000CC"/>
                </a:solidFill>
              </a:rPr>
              <a:t>"safer ships and cleaner oceans"</a:t>
            </a:r>
          </a:p>
          <a:p>
            <a:endParaRPr lang="en-US" dirty="0"/>
          </a:p>
        </p:txBody>
      </p:sp>
      <p:sp>
        <p:nvSpPr>
          <p:cNvPr id="4" name="Slide Number Placeholder 3">
            <a:extLst>
              <a:ext uri="{FF2B5EF4-FFF2-40B4-BE49-F238E27FC236}">
                <a16:creationId xmlns:a16="http://schemas.microsoft.com/office/drawing/2014/main" id="{C0C73B52-A05B-4259-B85D-DEF3299BC4AE}"/>
              </a:ext>
            </a:extLst>
          </p:cNvPr>
          <p:cNvSpPr>
            <a:spLocks noGrp="1"/>
          </p:cNvSpPr>
          <p:nvPr>
            <p:ph type="sldNum" sz="quarter" idx="12"/>
          </p:nvPr>
        </p:nvSpPr>
        <p:spPr/>
        <p:txBody>
          <a:bodyPr/>
          <a:lstStyle/>
          <a:p>
            <a:fld id="{69E57DC2-970A-4B3E-BB1C-7A09969E49DF}" type="slidenum">
              <a:rPr lang="en-US" smtClean="0"/>
              <a:t>27</a:t>
            </a:fld>
            <a:endParaRPr lang="en-US" dirty="0"/>
          </a:p>
        </p:txBody>
      </p:sp>
    </p:spTree>
    <p:extLst>
      <p:ext uri="{BB962C8B-B14F-4D97-AF65-F5344CB8AC3E}">
        <p14:creationId xmlns:p14="http://schemas.microsoft.com/office/powerpoint/2010/main" val="80340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Exxon Valdez</a:t>
            </a:r>
            <a:r>
              <a:rPr lang="en-US" b="1" dirty="0"/>
              <a:t> oil spill</a:t>
            </a:r>
            <a:br>
              <a:rPr lang="en-US" b="1" dirty="0"/>
            </a:br>
            <a:endParaRPr lang="en-US" dirty="0"/>
          </a:p>
        </p:txBody>
      </p:sp>
      <p:sp>
        <p:nvSpPr>
          <p:cNvPr id="3" name="Content Placeholder 2"/>
          <p:cNvSpPr>
            <a:spLocks noGrp="1"/>
          </p:cNvSpPr>
          <p:nvPr>
            <p:ph idx="1"/>
          </p:nvPr>
        </p:nvSpPr>
        <p:spPr>
          <a:xfrm>
            <a:off x="838200" y="1797049"/>
            <a:ext cx="10515600" cy="4351338"/>
          </a:xfrm>
        </p:spPr>
        <p:txBody>
          <a:bodyPr/>
          <a:lstStyle/>
          <a:p>
            <a:r>
              <a:rPr lang="en-US" dirty="0">
                <a:hlinkClick r:id="rId2"/>
              </a:rPr>
              <a:t>https://en.wikipedia.org/wiki/Exxon_Valdez_oil_spill</a:t>
            </a:r>
            <a:endParaRPr lang="en-US" dirty="0"/>
          </a:p>
          <a:p>
            <a:r>
              <a:rPr lang="en-US" dirty="0"/>
              <a:t>https://danielsethics.mgt.unm.edu/pdf/ExxonValdezCase.pdf</a:t>
            </a:r>
          </a:p>
        </p:txBody>
      </p:sp>
      <p:sp>
        <p:nvSpPr>
          <p:cNvPr id="4" name="Slide Number Placeholder 3">
            <a:extLst>
              <a:ext uri="{FF2B5EF4-FFF2-40B4-BE49-F238E27FC236}">
                <a16:creationId xmlns:a16="http://schemas.microsoft.com/office/drawing/2014/main" id="{E7342611-6CA4-4FBF-81DE-D839EF3489F1}"/>
              </a:ext>
            </a:extLst>
          </p:cNvPr>
          <p:cNvSpPr>
            <a:spLocks noGrp="1"/>
          </p:cNvSpPr>
          <p:nvPr>
            <p:ph type="sldNum" sz="quarter" idx="12"/>
          </p:nvPr>
        </p:nvSpPr>
        <p:spPr/>
        <p:txBody>
          <a:bodyPr/>
          <a:lstStyle/>
          <a:p>
            <a:fld id="{69E57DC2-970A-4B3E-BB1C-7A09969E49DF}" type="slidenum">
              <a:rPr lang="en-US" smtClean="0"/>
              <a:t>28</a:t>
            </a:fld>
            <a:endParaRPr lang="en-US" dirty="0"/>
          </a:p>
        </p:txBody>
      </p:sp>
    </p:spTree>
    <p:extLst>
      <p:ext uri="{BB962C8B-B14F-4D97-AF65-F5344CB8AC3E}">
        <p14:creationId xmlns:p14="http://schemas.microsoft.com/office/powerpoint/2010/main" val="1602550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606425"/>
            <a:ext cx="9144000" cy="2387600"/>
          </a:xfrm>
        </p:spPr>
        <p:txBody>
          <a:bodyPr>
            <a:normAutofit fontScale="90000"/>
          </a:bodyPr>
          <a:lstStyle/>
          <a:p>
            <a:r>
              <a:rPr lang="en-US" dirty="0"/>
              <a:t>COLUMBIA SPACE SHUTTLE 2003</a:t>
            </a:r>
            <a:br>
              <a:rPr lang="en-US" dirty="0"/>
            </a:br>
            <a:endParaRPr lang="en-US" dirty="0"/>
          </a:p>
        </p:txBody>
      </p:sp>
      <p:sp>
        <p:nvSpPr>
          <p:cNvPr id="5" name="Subtitle 4"/>
          <p:cNvSpPr>
            <a:spLocks noGrp="1"/>
          </p:cNvSpPr>
          <p:nvPr>
            <p:ph type="subTitle" idx="1"/>
          </p:nvPr>
        </p:nvSpPr>
        <p:spPr/>
        <p:txBody>
          <a:bodyPr/>
          <a:lstStyle/>
          <a:p>
            <a:endParaRPr lang="en-US"/>
          </a:p>
        </p:txBody>
      </p:sp>
      <p:pic>
        <p:nvPicPr>
          <p:cNvPr id="1026" name="Picture 2" descr="framel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4700" y="3004416"/>
            <a:ext cx="2286000" cy="308610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75E02564-BF56-41C8-8540-8502CE0E2746}"/>
              </a:ext>
            </a:extLst>
          </p:cNvPr>
          <p:cNvSpPr>
            <a:spLocks noGrp="1"/>
          </p:cNvSpPr>
          <p:nvPr>
            <p:ph type="sldNum" sz="quarter" idx="12"/>
          </p:nvPr>
        </p:nvSpPr>
        <p:spPr/>
        <p:txBody>
          <a:bodyPr/>
          <a:lstStyle/>
          <a:p>
            <a:fld id="{69E57DC2-970A-4B3E-BB1C-7A09969E49DF}" type="slidenum">
              <a:rPr lang="en-US" smtClean="0"/>
              <a:pPr/>
              <a:t>29</a:t>
            </a:fld>
            <a:endParaRPr lang="en-US" dirty="0"/>
          </a:p>
        </p:txBody>
      </p:sp>
    </p:spTree>
    <p:extLst>
      <p:ext uri="{BB962C8B-B14F-4D97-AF65-F5344CB8AC3E}">
        <p14:creationId xmlns:p14="http://schemas.microsoft.com/office/powerpoint/2010/main" val="1388092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950914"/>
            <a:ext cx="9144000" cy="1563687"/>
          </a:xfrm>
        </p:spPr>
        <p:txBody>
          <a:bodyPr>
            <a:normAutofit fontScale="90000"/>
          </a:bodyPr>
          <a:lstStyle/>
          <a:p>
            <a:r>
              <a:rPr lang="en-US" dirty="0"/>
              <a:t>DHAKA GARMENT FACTORY COLLAPSE 2013</a:t>
            </a:r>
          </a:p>
        </p:txBody>
      </p:sp>
      <p:sp>
        <p:nvSpPr>
          <p:cNvPr id="5" name="Subtitle 4"/>
          <p:cNvSpPr>
            <a:spLocks noGrp="1"/>
          </p:cNvSpPr>
          <p:nvPr>
            <p:ph type="subTitle"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4305301" y="2909094"/>
            <a:ext cx="3981450" cy="3041650"/>
          </a:xfrm>
          <a:prstGeom prst="rect">
            <a:avLst/>
          </a:prstGeom>
        </p:spPr>
      </p:pic>
      <p:sp>
        <p:nvSpPr>
          <p:cNvPr id="2" name="Slide Number Placeholder 1">
            <a:extLst>
              <a:ext uri="{FF2B5EF4-FFF2-40B4-BE49-F238E27FC236}">
                <a16:creationId xmlns:a16="http://schemas.microsoft.com/office/drawing/2014/main" id="{FA31871C-384C-4D51-9046-6A7D4A09B129}"/>
              </a:ext>
            </a:extLst>
          </p:cNvPr>
          <p:cNvSpPr>
            <a:spLocks noGrp="1"/>
          </p:cNvSpPr>
          <p:nvPr>
            <p:ph type="sldNum" sz="quarter" idx="12"/>
          </p:nvPr>
        </p:nvSpPr>
        <p:spPr/>
        <p:txBody>
          <a:bodyPr/>
          <a:lstStyle/>
          <a:p>
            <a:fld id="{69E57DC2-970A-4B3E-BB1C-7A09969E49DF}" type="slidenum">
              <a:rPr lang="en-US" smtClean="0"/>
              <a:pPr/>
              <a:t>3</a:t>
            </a:fld>
            <a:endParaRPr lang="en-US" dirty="0"/>
          </a:p>
        </p:txBody>
      </p:sp>
    </p:spTree>
    <p:extLst>
      <p:ext uri="{BB962C8B-B14F-4D97-AF65-F5344CB8AC3E}">
        <p14:creationId xmlns:p14="http://schemas.microsoft.com/office/powerpoint/2010/main" val="3128052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92175"/>
          </a:xfrm>
        </p:spPr>
        <p:txBody>
          <a:bodyPr/>
          <a:lstStyle/>
          <a:p>
            <a:r>
              <a:rPr lang="en-US" b="1" dirty="0">
                <a:solidFill>
                  <a:srgbClr val="0000CC"/>
                </a:solidFill>
              </a:rPr>
              <a:t>COLUMBIA SPACE SHUTTLE</a:t>
            </a:r>
          </a:p>
        </p:txBody>
      </p:sp>
      <p:sp>
        <p:nvSpPr>
          <p:cNvPr id="3" name="Content Placeholder 2"/>
          <p:cNvSpPr>
            <a:spLocks noGrp="1"/>
          </p:cNvSpPr>
          <p:nvPr>
            <p:ph idx="1"/>
          </p:nvPr>
        </p:nvSpPr>
        <p:spPr>
          <a:xfrm>
            <a:off x="838200" y="1257300"/>
            <a:ext cx="10515600" cy="5357813"/>
          </a:xfrm>
        </p:spPr>
        <p:txBody>
          <a:bodyPr>
            <a:normAutofit fontScale="92500"/>
          </a:bodyPr>
          <a:lstStyle/>
          <a:p>
            <a:r>
              <a:rPr lang="en-US" dirty="0"/>
              <a:t>The Space Shuttle Columbia disaster was a fatal incident in the United States space program that occurred on February 1, 2003, when the Space Shuttle Columbia disintegrated as it re-entered the atmosphere, killing all seven crew members. The disaster was the second fatal accident in the Space Shuttle program, after the 1986 breakup of Challenger soon after liftoff.</a:t>
            </a:r>
          </a:p>
          <a:p>
            <a:r>
              <a:rPr lang="en-US" dirty="0"/>
              <a:t>During the launch of Columbia, a piece of foam insulation broke off from the Space Shuttle external tank and struck the left wing of the orbiter. Similar foam shedding had occurred during previous shuttle launches, causing damage that ranged from minor to nearly catastrophic, but some engineers suspected that the damage to Columbia was more serious. </a:t>
            </a:r>
          </a:p>
          <a:p>
            <a:r>
              <a:rPr lang="en-US" dirty="0"/>
              <a:t>Before re-entry, NASA managers had limited the investigation, reasoning that the crew could not have fixed the problem if it had been confirmed.</a:t>
            </a:r>
          </a:p>
          <a:p>
            <a:r>
              <a:rPr lang="en-US" dirty="0"/>
              <a:t> When Columbia re-entered the atmosphere of Earth, the damage allowed hot atmospheric gases to penetrate the heat shield and destroy the internal wing structure, which caused the spacecraft to become unstable and break apart.[</a:t>
            </a:r>
          </a:p>
        </p:txBody>
      </p:sp>
      <p:sp>
        <p:nvSpPr>
          <p:cNvPr id="4" name="Slide Number Placeholder 3">
            <a:extLst>
              <a:ext uri="{FF2B5EF4-FFF2-40B4-BE49-F238E27FC236}">
                <a16:creationId xmlns:a16="http://schemas.microsoft.com/office/drawing/2014/main" id="{7385EE04-E985-4B36-8C24-1627059BA738}"/>
              </a:ext>
            </a:extLst>
          </p:cNvPr>
          <p:cNvSpPr>
            <a:spLocks noGrp="1"/>
          </p:cNvSpPr>
          <p:nvPr>
            <p:ph type="sldNum" sz="quarter" idx="12"/>
          </p:nvPr>
        </p:nvSpPr>
        <p:spPr/>
        <p:txBody>
          <a:bodyPr/>
          <a:lstStyle/>
          <a:p>
            <a:fld id="{69E57DC2-970A-4B3E-BB1C-7A09969E49DF}" type="slidenum">
              <a:rPr lang="en-US" smtClean="0"/>
              <a:t>30</a:t>
            </a:fld>
            <a:endParaRPr lang="en-US" dirty="0"/>
          </a:p>
        </p:txBody>
      </p:sp>
    </p:spTree>
    <p:extLst>
      <p:ext uri="{BB962C8B-B14F-4D97-AF65-F5344CB8AC3E}">
        <p14:creationId xmlns:p14="http://schemas.microsoft.com/office/powerpoint/2010/main" val="281324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77888"/>
          </a:xfrm>
        </p:spPr>
        <p:txBody>
          <a:bodyPr/>
          <a:lstStyle/>
          <a:p>
            <a:r>
              <a:rPr lang="en-US" b="1" dirty="0">
                <a:solidFill>
                  <a:srgbClr val="0000CC"/>
                </a:solidFill>
              </a:rPr>
              <a:t>COLUMBIA SPACE SHUTTLE</a:t>
            </a:r>
          </a:p>
        </p:txBody>
      </p:sp>
      <p:sp>
        <p:nvSpPr>
          <p:cNvPr id="3" name="Content Placeholder 2"/>
          <p:cNvSpPr>
            <a:spLocks noGrp="1"/>
          </p:cNvSpPr>
          <p:nvPr>
            <p:ph idx="1"/>
          </p:nvPr>
        </p:nvSpPr>
        <p:spPr>
          <a:xfrm>
            <a:off x="838200" y="1357313"/>
            <a:ext cx="10515600" cy="5086350"/>
          </a:xfrm>
        </p:spPr>
        <p:txBody>
          <a:bodyPr>
            <a:normAutofit/>
          </a:bodyPr>
          <a:lstStyle/>
          <a:p>
            <a:r>
              <a:rPr lang="en-US" dirty="0">
                <a:solidFill>
                  <a:srgbClr val="0000CC"/>
                </a:solidFill>
              </a:rPr>
              <a:t>Debris strike during launch</a:t>
            </a:r>
          </a:p>
          <a:p>
            <a:r>
              <a:rPr lang="en-US" dirty="0"/>
              <a:t>The shuttle's main fuel tank was covered in thermal insulation foam intended to prevent ice from forming when the tank is full of liquid hydrogen and oxygen. Such ice could damage the shuttle if shed during lift-off.</a:t>
            </a:r>
          </a:p>
          <a:p>
            <a:r>
              <a:rPr lang="en-US" dirty="0"/>
              <a:t>At 81.7 seconds after launch from Kennedy Space Center, a suitcase-sized piece of foam broke off from the external tank (ET), striking Columbia's left wing reinforced carbon-carbon (RCC) panels. As demonstrated by ground experiments conducted by the Columbia Accident Investigation Board, this likely created a six-to-ten-inch-diameter (15 to 25 cm) hole, allowing hot gases to enter the wing when Columbia later re-entered the atmosphere. At the time of the foam strike, the orbiter was at an altitude of about 65,600 feet (20.0 km), traveling at Mach 2.46.</a:t>
            </a:r>
          </a:p>
        </p:txBody>
      </p:sp>
      <p:sp>
        <p:nvSpPr>
          <p:cNvPr id="4" name="Slide Number Placeholder 3">
            <a:extLst>
              <a:ext uri="{FF2B5EF4-FFF2-40B4-BE49-F238E27FC236}">
                <a16:creationId xmlns:a16="http://schemas.microsoft.com/office/drawing/2014/main" id="{D558A5A1-0B73-4BAF-87C8-6219C6BB7FE5}"/>
              </a:ext>
            </a:extLst>
          </p:cNvPr>
          <p:cNvSpPr>
            <a:spLocks noGrp="1"/>
          </p:cNvSpPr>
          <p:nvPr>
            <p:ph type="sldNum" sz="quarter" idx="12"/>
          </p:nvPr>
        </p:nvSpPr>
        <p:spPr/>
        <p:txBody>
          <a:bodyPr/>
          <a:lstStyle/>
          <a:p>
            <a:fld id="{69E57DC2-970A-4B3E-BB1C-7A09969E49DF}" type="slidenum">
              <a:rPr lang="en-US" smtClean="0"/>
              <a:t>31</a:t>
            </a:fld>
            <a:endParaRPr lang="en-US" dirty="0"/>
          </a:p>
        </p:txBody>
      </p:sp>
    </p:spTree>
    <p:extLst>
      <p:ext uri="{BB962C8B-B14F-4D97-AF65-F5344CB8AC3E}">
        <p14:creationId xmlns:p14="http://schemas.microsoft.com/office/powerpoint/2010/main" val="180755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1493" y="587278"/>
            <a:ext cx="9601196" cy="1096049"/>
          </a:xfrm>
        </p:spPr>
        <p:txBody>
          <a:bodyPr/>
          <a:lstStyle/>
          <a:p>
            <a:r>
              <a:rPr lang="en-US" b="1" dirty="0">
                <a:solidFill>
                  <a:srgbClr val="0000CC"/>
                </a:solidFill>
              </a:rPr>
              <a:t>COLUMBIA SPACE SHUTTLE</a:t>
            </a:r>
          </a:p>
        </p:txBody>
      </p:sp>
      <p:sp>
        <p:nvSpPr>
          <p:cNvPr id="3" name="Content Placeholder 2"/>
          <p:cNvSpPr>
            <a:spLocks noGrp="1"/>
          </p:cNvSpPr>
          <p:nvPr>
            <p:ph sz="half" idx="1"/>
          </p:nvPr>
        </p:nvSpPr>
        <p:spPr>
          <a:xfrm>
            <a:off x="1191493" y="1728788"/>
            <a:ext cx="6319838" cy="5129212"/>
          </a:xfrm>
        </p:spPr>
        <p:txBody>
          <a:bodyPr>
            <a:normAutofit/>
          </a:bodyPr>
          <a:lstStyle/>
          <a:p>
            <a:r>
              <a:rPr lang="en-US" dirty="0"/>
              <a:t>Insulation had been observed falling off, in whole or in part, on four previous flights. All affected shuttle missions completed successfully. NASA management came to refer to this phenomenon as </a:t>
            </a:r>
            <a:r>
              <a:rPr lang="en-US" dirty="0">
                <a:solidFill>
                  <a:srgbClr val="C00000"/>
                </a:solidFill>
              </a:rPr>
              <a:t>"foam shedding".</a:t>
            </a:r>
          </a:p>
          <a:p>
            <a:r>
              <a:rPr lang="en-US" dirty="0"/>
              <a:t>NASA management became accustomed to these phenomena when no serious consequences resulted from these earlier episodes. </a:t>
            </a:r>
          </a:p>
          <a:p>
            <a:r>
              <a:rPr lang="en-US" dirty="0"/>
              <a:t>This phenomenon was termed </a:t>
            </a:r>
            <a:r>
              <a:rPr lang="en-US" dirty="0">
                <a:solidFill>
                  <a:srgbClr val="C00000"/>
                </a:solidFill>
              </a:rPr>
              <a:t>"normalization of deviance" </a:t>
            </a:r>
            <a:r>
              <a:rPr lang="en-US" dirty="0"/>
              <a:t>by sociologist Diane Vaughan.</a:t>
            </a:r>
          </a:p>
        </p:txBody>
      </p:sp>
      <p:pic>
        <p:nvPicPr>
          <p:cNvPr id="5" name="Content Placeholder 4"/>
          <p:cNvPicPr>
            <a:picLocks noGrp="1" noChangeAspect="1"/>
          </p:cNvPicPr>
          <p:nvPr>
            <p:ph sz="half" idx="2"/>
          </p:nvPr>
        </p:nvPicPr>
        <p:blipFill>
          <a:blip r:embed="rId2"/>
          <a:stretch>
            <a:fillRect/>
          </a:stretch>
        </p:blipFill>
        <p:spPr>
          <a:xfrm>
            <a:off x="7684723" y="1484602"/>
            <a:ext cx="3371850" cy="4196357"/>
          </a:xfrm>
          <a:prstGeom prst="rect">
            <a:avLst/>
          </a:prstGeom>
        </p:spPr>
      </p:pic>
      <p:sp>
        <p:nvSpPr>
          <p:cNvPr id="6" name="Rectangle 5"/>
          <p:cNvSpPr/>
          <p:nvPr/>
        </p:nvSpPr>
        <p:spPr>
          <a:xfrm>
            <a:off x="7743814" y="5680959"/>
            <a:ext cx="3486151" cy="646331"/>
          </a:xfrm>
          <a:prstGeom prst="rect">
            <a:avLst/>
          </a:prstGeom>
        </p:spPr>
        <p:txBody>
          <a:bodyPr wrap="square">
            <a:spAutoFit/>
          </a:bodyPr>
          <a:lstStyle/>
          <a:p>
            <a:r>
              <a:rPr lang="en-US" dirty="0"/>
              <a:t>Columbia lifting off on its final mission..</a:t>
            </a:r>
          </a:p>
        </p:txBody>
      </p:sp>
      <p:sp>
        <p:nvSpPr>
          <p:cNvPr id="4" name="Slide Number Placeholder 3">
            <a:extLst>
              <a:ext uri="{FF2B5EF4-FFF2-40B4-BE49-F238E27FC236}">
                <a16:creationId xmlns:a16="http://schemas.microsoft.com/office/drawing/2014/main" id="{26E0628B-8353-4431-8509-1EB4CB1EC4C0}"/>
              </a:ext>
            </a:extLst>
          </p:cNvPr>
          <p:cNvSpPr>
            <a:spLocks noGrp="1"/>
          </p:cNvSpPr>
          <p:nvPr>
            <p:ph type="sldNum" sz="quarter" idx="12"/>
          </p:nvPr>
        </p:nvSpPr>
        <p:spPr/>
        <p:txBody>
          <a:bodyPr/>
          <a:lstStyle/>
          <a:p>
            <a:fld id="{69E57DC2-970A-4B3E-BB1C-7A09969E49DF}" type="slidenum">
              <a:rPr lang="en-US" smtClean="0"/>
              <a:t>32</a:t>
            </a:fld>
            <a:endParaRPr lang="en-US" dirty="0"/>
          </a:p>
        </p:txBody>
      </p:sp>
    </p:spTree>
    <p:extLst>
      <p:ext uri="{BB962C8B-B14F-4D97-AF65-F5344CB8AC3E}">
        <p14:creationId xmlns:p14="http://schemas.microsoft.com/office/powerpoint/2010/main" val="332500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5025"/>
          </a:xfrm>
        </p:spPr>
        <p:txBody>
          <a:bodyPr/>
          <a:lstStyle/>
          <a:p>
            <a:r>
              <a:rPr lang="en-US" b="1" dirty="0">
                <a:solidFill>
                  <a:srgbClr val="0000CC"/>
                </a:solidFill>
              </a:rPr>
              <a:t>COLUMBIA SPACE SHUTTLE</a:t>
            </a:r>
          </a:p>
        </p:txBody>
      </p:sp>
      <p:sp>
        <p:nvSpPr>
          <p:cNvPr id="3" name="Content Placeholder 2"/>
          <p:cNvSpPr>
            <a:spLocks noGrp="1"/>
          </p:cNvSpPr>
          <p:nvPr>
            <p:ph idx="1"/>
          </p:nvPr>
        </p:nvSpPr>
        <p:spPr>
          <a:xfrm>
            <a:off x="838200" y="1200150"/>
            <a:ext cx="10515600" cy="5386388"/>
          </a:xfrm>
        </p:spPr>
        <p:txBody>
          <a:bodyPr>
            <a:normAutofit/>
          </a:bodyPr>
          <a:lstStyle/>
          <a:p>
            <a:r>
              <a:rPr lang="en-US" dirty="0">
                <a:solidFill>
                  <a:srgbClr val="0000CC"/>
                </a:solidFill>
              </a:rPr>
              <a:t>Flight risk management</a:t>
            </a:r>
          </a:p>
          <a:p>
            <a:r>
              <a:rPr lang="en-US" dirty="0"/>
              <a:t>Video taken during lift-off of Columbia was routinely reviewed two hours later and revealed nothing unusual. The following day, higher-resolution film that had been processed overnight revealed the foam debris striking the left wing, potentially damaging the thermal protection on the Space Shuttle. At the time, the exact location where the foam struck the wing could not be determined due to the low resolution of the tracking camera footage.</a:t>
            </a:r>
          </a:p>
          <a:p>
            <a:r>
              <a:rPr lang="en-US" dirty="0"/>
              <a:t>Engineers suggestions to NASA for imaging to inspect possible damage, and to engineers' requests about the status of astronaut inspection of the left wing, </a:t>
            </a:r>
            <a:r>
              <a:rPr lang="en-US" b="1" dirty="0">
                <a:solidFill>
                  <a:srgbClr val="FF0000"/>
                </a:solidFill>
              </a:rPr>
              <a:t>were turned down by NASA</a:t>
            </a:r>
          </a:p>
          <a:p>
            <a:endParaRPr lang="en-US" dirty="0"/>
          </a:p>
        </p:txBody>
      </p:sp>
      <p:sp>
        <p:nvSpPr>
          <p:cNvPr id="4" name="Slide Number Placeholder 3">
            <a:extLst>
              <a:ext uri="{FF2B5EF4-FFF2-40B4-BE49-F238E27FC236}">
                <a16:creationId xmlns:a16="http://schemas.microsoft.com/office/drawing/2014/main" id="{A17CF413-B933-4292-82DE-4F1B7A57576D}"/>
              </a:ext>
            </a:extLst>
          </p:cNvPr>
          <p:cNvSpPr>
            <a:spLocks noGrp="1"/>
          </p:cNvSpPr>
          <p:nvPr>
            <p:ph type="sldNum" sz="quarter" idx="12"/>
          </p:nvPr>
        </p:nvSpPr>
        <p:spPr/>
        <p:txBody>
          <a:bodyPr/>
          <a:lstStyle/>
          <a:p>
            <a:fld id="{69E57DC2-970A-4B3E-BB1C-7A09969E49DF}" type="slidenum">
              <a:rPr lang="en-US" smtClean="0"/>
              <a:t>33</a:t>
            </a:fld>
            <a:endParaRPr lang="en-US" dirty="0"/>
          </a:p>
        </p:txBody>
      </p:sp>
    </p:spTree>
    <p:extLst>
      <p:ext uri="{BB962C8B-B14F-4D97-AF65-F5344CB8AC3E}">
        <p14:creationId xmlns:p14="http://schemas.microsoft.com/office/powerpoint/2010/main" val="4287859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6463"/>
          </a:xfrm>
        </p:spPr>
        <p:txBody>
          <a:bodyPr/>
          <a:lstStyle/>
          <a:p>
            <a:r>
              <a:rPr lang="en-US" b="1" dirty="0">
                <a:solidFill>
                  <a:srgbClr val="0000CC"/>
                </a:solidFill>
              </a:rPr>
              <a:t>COLUMBIA SPACE SHUTTLE</a:t>
            </a:r>
          </a:p>
        </p:txBody>
      </p:sp>
      <p:sp>
        <p:nvSpPr>
          <p:cNvPr id="3" name="Content Placeholder 2"/>
          <p:cNvSpPr>
            <a:spLocks noGrp="1"/>
          </p:cNvSpPr>
          <p:nvPr>
            <p:ph idx="1"/>
          </p:nvPr>
        </p:nvSpPr>
        <p:spPr>
          <a:xfrm>
            <a:off x="838200" y="1271588"/>
            <a:ext cx="10515600" cy="4905375"/>
          </a:xfrm>
        </p:spPr>
        <p:txBody>
          <a:bodyPr>
            <a:normAutofit/>
          </a:bodyPr>
          <a:lstStyle/>
          <a:p>
            <a:endParaRPr lang="en-US" dirty="0"/>
          </a:p>
          <a:p>
            <a:r>
              <a:rPr lang="en-US" dirty="0"/>
              <a:t>Engineers made three separate requests for Department of Defense (DOD) imaging of the shuttle in orbit to determine damage more precisely. While the images were not guaranteed to show the damage, the capability existed for imaging of sufficient resolution to provide meaningful examination. </a:t>
            </a:r>
          </a:p>
          <a:p>
            <a:r>
              <a:rPr lang="en-US" b="1" dirty="0">
                <a:solidFill>
                  <a:srgbClr val="C00000"/>
                </a:solidFill>
              </a:rPr>
              <a:t>NASA management did not honor the requests and in some cases intervened to stop the DOD from assisting</a:t>
            </a:r>
            <a:r>
              <a:rPr lang="en-US" dirty="0"/>
              <a:t>.</a:t>
            </a:r>
          </a:p>
          <a:p>
            <a:r>
              <a:rPr lang="en-US" dirty="0"/>
              <a:t>In the risk-management scenario, </a:t>
            </a:r>
            <a:r>
              <a:rPr lang="en-US" b="1" dirty="0">
                <a:solidFill>
                  <a:srgbClr val="FF0000"/>
                </a:solidFill>
              </a:rPr>
              <a:t>NASA management failed to recognize the relevance of engineering concerns for safety</a:t>
            </a:r>
          </a:p>
          <a:p>
            <a:endParaRPr lang="en-US" b="1" dirty="0">
              <a:solidFill>
                <a:srgbClr val="FF0000"/>
              </a:solidFill>
            </a:endParaRPr>
          </a:p>
        </p:txBody>
      </p:sp>
      <p:sp>
        <p:nvSpPr>
          <p:cNvPr id="4" name="Slide Number Placeholder 3">
            <a:extLst>
              <a:ext uri="{FF2B5EF4-FFF2-40B4-BE49-F238E27FC236}">
                <a16:creationId xmlns:a16="http://schemas.microsoft.com/office/drawing/2014/main" id="{8207112D-BBD4-4775-96E0-E4B0E10F4B2F}"/>
              </a:ext>
            </a:extLst>
          </p:cNvPr>
          <p:cNvSpPr>
            <a:spLocks noGrp="1"/>
          </p:cNvSpPr>
          <p:nvPr>
            <p:ph type="sldNum" sz="quarter" idx="12"/>
          </p:nvPr>
        </p:nvSpPr>
        <p:spPr/>
        <p:txBody>
          <a:bodyPr/>
          <a:lstStyle/>
          <a:p>
            <a:fld id="{69E57DC2-970A-4B3E-BB1C-7A09969E49DF}" type="slidenum">
              <a:rPr lang="en-US" smtClean="0"/>
              <a:t>34</a:t>
            </a:fld>
            <a:endParaRPr lang="en-US" dirty="0"/>
          </a:p>
        </p:txBody>
      </p:sp>
    </p:spTree>
    <p:extLst>
      <p:ext uri="{BB962C8B-B14F-4D97-AF65-F5344CB8AC3E}">
        <p14:creationId xmlns:p14="http://schemas.microsoft.com/office/powerpoint/2010/main" val="423768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6463"/>
          </a:xfrm>
        </p:spPr>
        <p:txBody>
          <a:bodyPr/>
          <a:lstStyle/>
          <a:p>
            <a:r>
              <a:rPr lang="en-US" b="1" dirty="0">
                <a:solidFill>
                  <a:srgbClr val="0000CC"/>
                </a:solidFill>
              </a:rPr>
              <a:t>COLUMBIA SPACE SHUTTLE</a:t>
            </a:r>
          </a:p>
        </p:txBody>
      </p:sp>
      <p:sp>
        <p:nvSpPr>
          <p:cNvPr id="3" name="Content Placeholder 2"/>
          <p:cNvSpPr>
            <a:spLocks noGrp="1"/>
          </p:cNvSpPr>
          <p:nvPr>
            <p:ph idx="1"/>
          </p:nvPr>
        </p:nvSpPr>
        <p:spPr>
          <a:xfrm>
            <a:off x="838200" y="1271588"/>
            <a:ext cx="10515600" cy="5314950"/>
          </a:xfrm>
        </p:spPr>
        <p:txBody>
          <a:bodyPr>
            <a:normAutofit/>
          </a:bodyPr>
          <a:lstStyle/>
          <a:p>
            <a:r>
              <a:rPr lang="en-US" dirty="0"/>
              <a:t>Throughout the risk assessment process, senior NASA managers were influenced by their belief that nothing could be done even if damage were detected. This affected their stance on investigation urgency, thoroughness and possible contingency actions</a:t>
            </a:r>
          </a:p>
          <a:p>
            <a:endParaRPr lang="en-US" dirty="0"/>
          </a:p>
          <a:p>
            <a:r>
              <a:rPr lang="en-US" dirty="0"/>
              <a:t> NASA managers ultimately accepted the rationale to reduce predicted damage of the leading edge panels from possible </a:t>
            </a:r>
            <a:r>
              <a:rPr lang="en-US" b="1" dirty="0">
                <a:solidFill>
                  <a:srgbClr val="FF0000"/>
                </a:solidFill>
              </a:rPr>
              <a:t>complete penetration</a:t>
            </a:r>
            <a:r>
              <a:rPr lang="en-US" b="1" dirty="0"/>
              <a:t> </a:t>
            </a:r>
            <a:r>
              <a:rPr lang="en-US" dirty="0"/>
              <a:t>to </a:t>
            </a:r>
            <a:r>
              <a:rPr lang="en-US" b="1" dirty="0">
                <a:solidFill>
                  <a:srgbClr val="0000CC"/>
                </a:solidFill>
              </a:rPr>
              <a:t>slight damage </a:t>
            </a:r>
            <a:r>
              <a:rPr lang="en-US" dirty="0"/>
              <a:t>to the panel's thin coating.</a:t>
            </a:r>
          </a:p>
          <a:p>
            <a:endParaRPr lang="en-US" dirty="0"/>
          </a:p>
          <a:p>
            <a:r>
              <a:rPr lang="en-US" dirty="0"/>
              <a:t>Ultimately the NASA Mission Management Team felt there was insufficient evidence to indicate that the strike was an unsafe situation, so they declared the debris strike a "turnaround" issue (not of highest importance) and denied the requests for the Department of Defense images.</a:t>
            </a:r>
          </a:p>
        </p:txBody>
      </p:sp>
      <p:sp>
        <p:nvSpPr>
          <p:cNvPr id="4" name="Slide Number Placeholder 3">
            <a:extLst>
              <a:ext uri="{FF2B5EF4-FFF2-40B4-BE49-F238E27FC236}">
                <a16:creationId xmlns:a16="http://schemas.microsoft.com/office/drawing/2014/main" id="{56D867E7-B00C-420F-8821-87245C1EE4E8}"/>
              </a:ext>
            </a:extLst>
          </p:cNvPr>
          <p:cNvSpPr>
            <a:spLocks noGrp="1"/>
          </p:cNvSpPr>
          <p:nvPr>
            <p:ph type="sldNum" sz="quarter" idx="12"/>
          </p:nvPr>
        </p:nvSpPr>
        <p:spPr/>
        <p:txBody>
          <a:bodyPr/>
          <a:lstStyle/>
          <a:p>
            <a:fld id="{69E57DC2-970A-4B3E-BB1C-7A09969E49DF}" type="slidenum">
              <a:rPr lang="en-US" smtClean="0"/>
              <a:t>35</a:t>
            </a:fld>
            <a:endParaRPr lang="en-US" dirty="0"/>
          </a:p>
        </p:txBody>
      </p:sp>
    </p:spTree>
    <p:extLst>
      <p:ext uri="{BB962C8B-B14F-4D97-AF65-F5344CB8AC3E}">
        <p14:creationId xmlns:p14="http://schemas.microsoft.com/office/powerpoint/2010/main" val="401921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60425" y="1200150"/>
            <a:ext cx="4926013" cy="5200651"/>
          </a:xfrm>
          <a:prstGeom prst="rect">
            <a:avLst/>
          </a:prstGeom>
        </p:spPr>
      </p:pic>
      <p:sp>
        <p:nvSpPr>
          <p:cNvPr id="7" name="AutoShape 2" descr="Image result for columbia space shuttle disas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3"/>
          <a:stretch>
            <a:fillRect/>
          </a:stretch>
        </p:blipFill>
        <p:spPr>
          <a:xfrm>
            <a:off x="6743700" y="1200149"/>
            <a:ext cx="4614863" cy="5200651"/>
          </a:xfrm>
          <a:prstGeom prst="rect">
            <a:avLst/>
          </a:prstGeom>
        </p:spPr>
      </p:pic>
      <p:sp>
        <p:nvSpPr>
          <p:cNvPr id="13" name="Title 12"/>
          <p:cNvSpPr>
            <a:spLocks noGrp="1"/>
          </p:cNvSpPr>
          <p:nvPr>
            <p:ph type="title"/>
          </p:nvPr>
        </p:nvSpPr>
        <p:spPr>
          <a:xfrm>
            <a:off x="860425" y="188911"/>
            <a:ext cx="10515600" cy="968374"/>
          </a:xfrm>
        </p:spPr>
        <p:txBody>
          <a:bodyPr/>
          <a:lstStyle/>
          <a:p>
            <a:r>
              <a:rPr lang="en-US" b="1" dirty="0">
                <a:solidFill>
                  <a:srgbClr val="0000CC"/>
                </a:solidFill>
              </a:rPr>
              <a:t>COLUMBIA SPACE SHUTTLE</a:t>
            </a:r>
            <a:endParaRPr lang="en-US" dirty="0"/>
          </a:p>
        </p:txBody>
      </p:sp>
      <p:sp>
        <p:nvSpPr>
          <p:cNvPr id="14" name="Content Placeholder 13"/>
          <p:cNvSpPr>
            <a:spLocks noGrp="1"/>
          </p:cNvSpPr>
          <p:nvPr>
            <p:ph idx="1"/>
          </p:nvPr>
        </p:nvSpPr>
        <p:spPr>
          <a:xfrm>
            <a:off x="842963" y="1171573"/>
            <a:ext cx="10515600" cy="4976814"/>
          </a:xfrm>
        </p:spPr>
        <p:txBody>
          <a:bodyPr/>
          <a:lstStyle/>
          <a:p>
            <a:endParaRPr lang="en-US" dirty="0"/>
          </a:p>
        </p:txBody>
      </p:sp>
      <p:sp>
        <p:nvSpPr>
          <p:cNvPr id="2" name="Slide Number Placeholder 1">
            <a:extLst>
              <a:ext uri="{FF2B5EF4-FFF2-40B4-BE49-F238E27FC236}">
                <a16:creationId xmlns:a16="http://schemas.microsoft.com/office/drawing/2014/main" id="{495AE520-A8F2-4516-A9FE-BDC45269C34C}"/>
              </a:ext>
            </a:extLst>
          </p:cNvPr>
          <p:cNvSpPr>
            <a:spLocks noGrp="1"/>
          </p:cNvSpPr>
          <p:nvPr>
            <p:ph type="sldNum" sz="quarter" idx="12"/>
          </p:nvPr>
        </p:nvSpPr>
        <p:spPr/>
        <p:txBody>
          <a:bodyPr/>
          <a:lstStyle/>
          <a:p>
            <a:fld id="{69E57DC2-970A-4B3E-BB1C-7A09969E49DF}" type="slidenum">
              <a:rPr lang="en-US" smtClean="0"/>
              <a:t>36</a:t>
            </a:fld>
            <a:endParaRPr lang="en-US" dirty="0"/>
          </a:p>
        </p:txBody>
      </p:sp>
    </p:spTree>
    <p:extLst>
      <p:ext uri="{BB962C8B-B14F-4D97-AF65-F5344CB8AC3E}">
        <p14:creationId xmlns:p14="http://schemas.microsoft.com/office/powerpoint/2010/main" val="2412362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521757"/>
            <a:ext cx="10515601" cy="964143"/>
          </a:xfrm>
        </p:spPr>
        <p:txBody>
          <a:bodyPr>
            <a:normAutofit/>
          </a:bodyPr>
          <a:lstStyle/>
          <a:p>
            <a:pPr algn="l"/>
            <a:r>
              <a:rPr lang="en-US" sz="3600" b="1" dirty="0">
                <a:solidFill>
                  <a:srgbClr val="0000CC"/>
                </a:solidFill>
              </a:rPr>
              <a:t>COLUMBIA SPACE SHUTTLE-ETHICAL ISSUES</a:t>
            </a:r>
            <a:endParaRPr lang="en-US" sz="3600" dirty="0"/>
          </a:p>
        </p:txBody>
      </p:sp>
      <p:sp>
        <p:nvSpPr>
          <p:cNvPr id="3" name="Content Placeholder 2"/>
          <p:cNvSpPr>
            <a:spLocks noGrp="1"/>
          </p:cNvSpPr>
          <p:nvPr>
            <p:ph idx="1"/>
          </p:nvPr>
        </p:nvSpPr>
        <p:spPr>
          <a:xfrm>
            <a:off x="838200" y="1485900"/>
            <a:ext cx="10515600" cy="5143499"/>
          </a:xfrm>
        </p:spPr>
        <p:txBody>
          <a:bodyPr>
            <a:normAutofit/>
          </a:bodyPr>
          <a:lstStyle/>
          <a:p>
            <a:pPr marL="514350" indent="-514350">
              <a:buFont typeface="+mj-lt"/>
              <a:buAutoNum type="arabicPeriod"/>
            </a:pPr>
            <a:r>
              <a:rPr lang="en-US" b="1" dirty="0">
                <a:solidFill>
                  <a:srgbClr val="C00000"/>
                </a:solidFill>
              </a:rPr>
              <a:t>NASA management failed to recognize the relevance of engineering concerns for safety</a:t>
            </a:r>
          </a:p>
          <a:p>
            <a:pPr marL="971550" lvl="1" indent="-514350">
              <a:buFont typeface="+mj-lt"/>
              <a:buAutoNum type="alphaLcPeriod"/>
            </a:pPr>
            <a:r>
              <a:rPr lang="en-US" dirty="0"/>
              <a:t>NASA Engineers requested Management for thermal imaging to inspect for possible damage</a:t>
            </a:r>
          </a:p>
          <a:p>
            <a:pPr marL="971550" lvl="1" indent="-514350">
              <a:buFont typeface="+mj-lt"/>
              <a:buAutoNum type="alphaLcPeriod"/>
            </a:pPr>
            <a:r>
              <a:rPr lang="en-US" dirty="0"/>
              <a:t>Engineers request for on board Astronaut to inspect  </a:t>
            </a:r>
          </a:p>
          <a:p>
            <a:pPr marL="971550" lvl="1" indent="-514350">
              <a:buFont typeface="+mj-lt"/>
              <a:buAutoNum type="alphaLcPeriod"/>
            </a:pPr>
            <a:r>
              <a:rPr lang="en-US" dirty="0"/>
              <a:t>Engineers made three separate requests for Department of Defense (DOD) imaging of the shuttle in orbit to determine damage more precisely</a:t>
            </a:r>
          </a:p>
          <a:p>
            <a:pPr marL="457200" lvl="1" indent="0">
              <a:buNone/>
            </a:pPr>
            <a:r>
              <a:rPr lang="en-US" b="1" dirty="0">
                <a:solidFill>
                  <a:srgbClr val="FF0000"/>
                </a:solidFill>
              </a:rPr>
              <a:t>ALL THESE WERE REJECTED !!!</a:t>
            </a:r>
          </a:p>
          <a:p>
            <a:pPr marL="514350" indent="-514350">
              <a:buFont typeface="+mj-lt"/>
              <a:buAutoNum type="arabicPeriod"/>
            </a:pPr>
            <a:r>
              <a:rPr lang="en-US" b="1" dirty="0">
                <a:solidFill>
                  <a:srgbClr val="C00000"/>
                </a:solidFill>
              </a:rPr>
              <a:t>NASA Management was guilty of “normalization of deviance”</a:t>
            </a:r>
          </a:p>
          <a:p>
            <a:pPr marL="0" indent="0">
              <a:buNone/>
            </a:pPr>
            <a:r>
              <a:rPr lang="en-US" b="1" dirty="0">
                <a:solidFill>
                  <a:srgbClr val="C00000"/>
                </a:solidFill>
              </a:rPr>
              <a:t>	</a:t>
            </a:r>
            <a:r>
              <a:rPr lang="en-US" dirty="0">
                <a:solidFill>
                  <a:schemeClr val="tx1"/>
                </a:solidFill>
              </a:rPr>
              <a:t>They were negligent i</a:t>
            </a:r>
            <a:r>
              <a:rPr lang="en-US" dirty="0"/>
              <a:t>n taking for granted “foam shedding” and assuming that 	slight damage 	would result:</a:t>
            </a:r>
          </a:p>
          <a:p>
            <a:pPr marL="457200" lvl="1" indent="0">
              <a:buNone/>
            </a:pPr>
            <a:r>
              <a:rPr lang="en-US" dirty="0"/>
              <a:t>- </a:t>
            </a:r>
            <a:r>
              <a:rPr lang="en-US" sz="2200" dirty="0"/>
              <a:t>Downgrade from </a:t>
            </a:r>
            <a:r>
              <a:rPr lang="en-US" sz="2200" dirty="0">
                <a:solidFill>
                  <a:srgbClr val="FF0000"/>
                </a:solidFill>
              </a:rPr>
              <a:t>complete penetration</a:t>
            </a:r>
            <a:r>
              <a:rPr lang="en-US" sz="2200" dirty="0"/>
              <a:t> to </a:t>
            </a:r>
            <a:r>
              <a:rPr lang="en-US" sz="2200" dirty="0">
                <a:solidFill>
                  <a:srgbClr val="0000CC"/>
                </a:solidFill>
              </a:rPr>
              <a:t>slight damage </a:t>
            </a:r>
            <a:r>
              <a:rPr lang="en-US" sz="2200" dirty="0"/>
              <a:t>to the wing panel's thin coating</a:t>
            </a:r>
            <a:r>
              <a:rPr lang="en-US" dirty="0"/>
              <a:t>.</a:t>
            </a:r>
          </a:p>
          <a:p>
            <a:pPr marL="457200" lvl="1" indent="0">
              <a:buNone/>
            </a:pPr>
            <a:endParaRPr lang="en-US" dirty="0"/>
          </a:p>
          <a:p>
            <a:pPr marL="457200" lvl="1" indent="0">
              <a:buNone/>
            </a:pPr>
            <a:endParaRPr lang="en-US" dirty="0"/>
          </a:p>
        </p:txBody>
      </p:sp>
      <p:sp>
        <p:nvSpPr>
          <p:cNvPr id="4" name="Slide Number Placeholder 3">
            <a:extLst>
              <a:ext uri="{FF2B5EF4-FFF2-40B4-BE49-F238E27FC236}">
                <a16:creationId xmlns:a16="http://schemas.microsoft.com/office/drawing/2014/main" id="{9D64B61B-BBB3-47DA-87DA-83B1B648D3BC}"/>
              </a:ext>
            </a:extLst>
          </p:cNvPr>
          <p:cNvSpPr>
            <a:spLocks noGrp="1"/>
          </p:cNvSpPr>
          <p:nvPr>
            <p:ph type="sldNum" sz="quarter" idx="12"/>
          </p:nvPr>
        </p:nvSpPr>
        <p:spPr/>
        <p:txBody>
          <a:bodyPr/>
          <a:lstStyle/>
          <a:p>
            <a:fld id="{69E57DC2-970A-4B3E-BB1C-7A09969E49DF}" type="slidenum">
              <a:rPr lang="en-US" smtClean="0"/>
              <a:t>37</a:t>
            </a:fld>
            <a:endParaRPr lang="en-US" dirty="0"/>
          </a:p>
        </p:txBody>
      </p:sp>
    </p:spTree>
    <p:extLst>
      <p:ext uri="{BB962C8B-B14F-4D97-AF65-F5344CB8AC3E}">
        <p14:creationId xmlns:p14="http://schemas.microsoft.com/office/powerpoint/2010/main" val="200926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 calcmode="lin" valueType="num">
                                      <p:cBhvr additive="base">
                                        <p:cTn id="3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 calcmode="lin" valueType="num">
                                      <p:cBhvr additive="base">
                                        <p:cTn id="4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additive="base">
                                        <p:cTn id="4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00CC"/>
                </a:solidFill>
              </a:rPr>
              <a:t>COLUMBIA SPACE SHUTTLE</a:t>
            </a:r>
            <a:br>
              <a:rPr lang="en-US" b="1" dirty="0">
                <a:solidFill>
                  <a:srgbClr val="0000CC"/>
                </a:solidFill>
              </a:rPr>
            </a:br>
            <a:r>
              <a:rPr lang="en-US" b="1" dirty="0">
                <a:solidFill>
                  <a:srgbClr val="0000CC"/>
                </a:solidFill>
              </a:rPr>
              <a:t>ETHICAL ISSUES</a:t>
            </a:r>
            <a:endParaRPr lang="en-US" dirty="0"/>
          </a:p>
        </p:txBody>
      </p:sp>
      <p:sp>
        <p:nvSpPr>
          <p:cNvPr id="3" name="Content Placeholder 2"/>
          <p:cNvSpPr>
            <a:spLocks noGrp="1"/>
          </p:cNvSpPr>
          <p:nvPr>
            <p:ph idx="1"/>
          </p:nvPr>
        </p:nvSpPr>
        <p:spPr>
          <a:xfrm>
            <a:off x="1507870" y="2444476"/>
            <a:ext cx="9601196" cy="3318936"/>
          </a:xfrm>
        </p:spPr>
        <p:txBody>
          <a:bodyPr/>
          <a:lstStyle/>
          <a:p>
            <a:pPr marL="514350" indent="-514350">
              <a:buAutoNum type="arabicPeriod" startAt="3"/>
            </a:pPr>
            <a:r>
              <a:rPr lang="en-US" b="1" dirty="0">
                <a:solidFill>
                  <a:srgbClr val="C00000"/>
                </a:solidFill>
              </a:rPr>
              <a:t>NASA Managers disregards for the “safety, health and welfare” of         the space shuttle crew  </a:t>
            </a:r>
          </a:p>
          <a:p>
            <a:pPr marL="514350" indent="0">
              <a:buNone/>
            </a:pPr>
            <a:r>
              <a:rPr lang="en-US" i="1" dirty="0"/>
              <a:t>“You know, there is nothing we can do about damage to the [thermal protection system]. If it has been damaged it's probably better not to know. I think the crew would rather not know. Don't you think it would be better for them to have a happy successful flight and die unexpectedly during entry than to stay on orbit, knowing that there was nothing to be done, until the air ran out?”</a:t>
            </a:r>
          </a:p>
          <a:p>
            <a:pPr marL="514350" indent="0">
              <a:buAutoNum type="arabicPeriod" startAt="3"/>
            </a:pPr>
            <a:endParaRPr lang="en-US" dirty="0"/>
          </a:p>
        </p:txBody>
      </p:sp>
      <p:sp>
        <p:nvSpPr>
          <p:cNvPr id="4" name="Slide Number Placeholder 3">
            <a:extLst>
              <a:ext uri="{FF2B5EF4-FFF2-40B4-BE49-F238E27FC236}">
                <a16:creationId xmlns:a16="http://schemas.microsoft.com/office/drawing/2014/main" id="{EC6F8122-5E3D-4BC2-A704-DC98E6BFC8C8}"/>
              </a:ext>
            </a:extLst>
          </p:cNvPr>
          <p:cNvSpPr>
            <a:spLocks noGrp="1"/>
          </p:cNvSpPr>
          <p:nvPr>
            <p:ph type="sldNum" sz="quarter" idx="12"/>
          </p:nvPr>
        </p:nvSpPr>
        <p:spPr/>
        <p:txBody>
          <a:bodyPr/>
          <a:lstStyle/>
          <a:p>
            <a:fld id="{69E57DC2-970A-4B3E-BB1C-7A09969E49DF}" type="slidenum">
              <a:rPr lang="en-US" smtClean="0"/>
              <a:t>38</a:t>
            </a:fld>
            <a:endParaRPr lang="en-US" dirty="0"/>
          </a:p>
        </p:txBody>
      </p:sp>
    </p:spTree>
    <p:extLst>
      <p:ext uri="{BB962C8B-B14F-4D97-AF65-F5344CB8AC3E}">
        <p14:creationId xmlns:p14="http://schemas.microsoft.com/office/powerpoint/2010/main" val="10347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19229" y="457200"/>
            <a:ext cx="9601196" cy="1233488"/>
          </a:xfrm>
        </p:spPr>
        <p:txBody>
          <a:bodyPr/>
          <a:lstStyle/>
          <a:p>
            <a:r>
              <a:rPr lang="en-US" b="1" dirty="0">
                <a:solidFill>
                  <a:srgbClr val="0000CC"/>
                </a:solidFill>
              </a:rPr>
              <a:t>COLUMBIA SPACE SHUTTLE</a:t>
            </a:r>
            <a:endParaRPr lang="en-US" dirty="0"/>
          </a:p>
        </p:txBody>
      </p:sp>
      <p:pic>
        <p:nvPicPr>
          <p:cNvPr id="7" name="Content Placeholder 6"/>
          <p:cNvPicPr>
            <a:picLocks noGrp="1" noChangeAspect="1"/>
          </p:cNvPicPr>
          <p:nvPr>
            <p:ph sz="half" idx="1"/>
          </p:nvPr>
        </p:nvPicPr>
        <p:blipFill>
          <a:blip r:embed="rId2"/>
          <a:stretch>
            <a:fillRect/>
          </a:stretch>
        </p:blipFill>
        <p:spPr>
          <a:xfrm>
            <a:off x="838199" y="1690688"/>
            <a:ext cx="4633914" cy="4224337"/>
          </a:xfrm>
          <a:prstGeom prst="rect">
            <a:avLst/>
          </a:prstGeom>
        </p:spPr>
      </p:pic>
      <p:pic>
        <p:nvPicPr>
          <p:cNvPr id="8" name="Content Placeholder 7"/>
          <p:cNvPicPr>
            <a:picLocks noGrp="1" noChangeAspect="1"/>
          </p:cNvPicPr>
          <p:nvPr>
            <p:ph sz="half" idx="2"/>
          </p:nvPr>
        </p:nvPicPr>
        <p:blipFill>
          <a:blip r:embed="rId3"/>
          <a:stretch>
            <a:fillRect/>
          </a:stretch>
        </p:blipFill>
        <p:spPr>
          <a:xfrm>
            <a:off x="6096000" y="1690688"/>
            <a:ext cx="4924425" cy="4224337"/>
          </a:xfrm>
          <a:prstGeom prst="rect">
            <a:avLst/>
          </a:prstGeom>
        </p:spPr>
      </p:pic>
      <p:sp>
        <p:nvSpPr>
          <p:cNvPr id="2" name="Slide Number Placeholder 1">
            <a:extLst>
              <a:ext uri="{FF2B5EF4-FFF2-40B4-BE49-F238E27FC236}">
                <a16:creationId xmlns:a16="http://schemas.microsoft.com/office/drawing/2014/main" id="{637B9014-6C7D-459C-8005-D18B8BD6CE61}"/>
              </a:ext>
            </a:extLst>
          </p:cNvPr>
          <p:cNvSpPr>
            <a:spLocks noGrp="1"/>
          </p:cNvSpPr>
          <p:nvPr>
            <p:ph type="sldNum" sz="quarter" idx="12"/>
          </p:nvPr>
        </p:nvSpPr>
        <p:spPr/>
        <p:txBody>
          <a:bodyPr/>
          <a:lstStyle/>
          <a:p>
            <a:fld id="{69E57DC2-970A-4B3E-BB1C-7A09969E49DF}" type="slidenum">
              <a:rPr lang="en-US" smtClean="0"/>
              <a:t>39</a:t>
            </a:fld>
            <a:endParaRPr lang="en-US" dirty="0"/>
          </a:p>
        </p:txBody>
      </p:sp>
    </p:spTree>
    <p:extLst>
      <p:ext uri="{BB962C8B-B14F-4D97-AF65-F5344CB8AC3E}">
        <p14:creationId xmlns:p14="http://schemas.microsoft.com/office/powerpoint/2010/main" val="32472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777875"/>
          </a:xfrm>
        </p:spPr>
        <p:txBody>
          <a:bodyPr/>
          <a:lstStyle/>
          <a:p>
            <a:r>
              <a:rPr lang="en-US" b="1" dirty="0">
                <a:solidFill>
                  <a:srgbClr val="C00000"/>
                </a:solidFill>
              </a:rPr>
              <a:t>Dhaka garment factory collapse</a:t>
            </a:r>
            <a:endParaRPr lang="en-US" dirty="0"/>
          </a:p>
        </p:txBody>
      </p:sp>
      <p:sp>
        <p:nvSpPr>
          <p:cNvPr id="3" name="Content Placeholder 2"/>
          <p:cNvSpPr>
            <a:spLocks noGrp="1"/>
          </p:cNvSpPr>
          <p:nvPr>
            <p:ph idx="1"/>
          </p:nvPr>
        </p:nvSpPr>
        <p:spPr>
          <a:xfrm>
            <a:off x="838200" y="1300163"/>
            <a:ext cx="10515600" cy="5200650"/>
          </a:xfrm>
        </p:spPr>
        <p:txBody>
          <a:bodyPr>
            <a:normAutofit lnSpcReduction="10000"/>
          </a:bodyPr>
          <a:lstStyle/>
          <a:p>
            <a:r>
              <a:rPr lang="en-US" dirty="0"/>
              <a:t>The 2013 Dhaka garment factory collapse (also referred to as the Rana Plaza collapse) was a structural failure that occurred on Wednesday 24 April 2013 in the </a:t>
            </a:r>
            <a:r>
              <a:rPr lang="en-US" dirty="0" err="1"/>
              <a:t>Savar</a:t>
            </a:r>
            <a:r>
              <a:rPr lang="en-US" dirty="0"/>
              <a:t> </a:t>
            </a:r>
            <a:r>
              <a:rPr lang="en-US" dirty="0" err="1"/>
              <a:t>Upazila</a:t>
            </a:r>
            <a:r>
              <a:rPr lang="en-US" dirty="0"/>
              <a:t> of Dhaka District, </a:t>
            </a:r>
            <a:r>
              <a:rPr lang="en-US" dirty="0" err="1"/>
              <a:t>Banglades</a:t>
            </a:r>
            <a:r>
              <a:rPr lang="en-US" dirty="0"/>
              <a:t>. </a:t>
            </a:r>
          </a:p>
          <a:p>
            <a:r>
              <a:rPr lang="en-US" dirty="0"/>
              <a:t>Here an eight-story commercial building called Rana Plaza collapsed. The search for the dead ended on 13 May 2013 with a death toll of 1,134. Approximately 2,500 injured people were rescued from the building alive. It is considered the one of the most serious building structural failure accident in modern human history and the deadliest garment-factory disaster in history.</a:t>
            </a:r>
          </a:p>
          <a:p>
            <a:r>
              <a:rPr lang="en-US" dirty="0"/>
              <a:t>The building contained clothing factories, a bank, apartments, and several shops. The shops and the bank on the lower floors were immediately closed after cracks were discovered in the building. The building's owners ignored warnings to avoid using the building after cracks had appeared the day before. Garment workers were ordered to return the following day, and the building collapsed during the morning rush-hour.</a:t>
            </a:r>
          </a:p>
        </p:txBody>
      </p:sp>
      <p:sp>
        <p:nvSpPr>
          <p:cNvPr id="4" name="Slide Number Placeholder 3">
            <a:extLst>
              <a:ext uri="{FF2B5EF4-FFF2-40B4-BE49-F238E27FC236}">
                <a16:creationId xmlns:a16="http://schemas.microsoft.com/office/drawing/2014/main" id="{F01B7BAB-5A71-4FC6-9BEF-B2AC7B83C7CC}"/>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27742332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ACKNOWLEDGEMENT</a:t>
            </a:r>
          </a:p>
        </p:txBody>
      </p:sp>
      <p:sp>
        <p:nvSpPr>
          <p:cNvPr id="6" name="Content Placeholder 5"/>
          <p:cNvSpPr>
            <a:spLocks noGrp="1"/>
          </p:cNvSpPr>
          <p:nvPr>
            <p:ph idx="1"/>
          </p:nvPr>
        </p:nvSpPr>
        <p:spPr/>
        <p:txBody>
          <a:bodyPr/>
          <a:lstStyle/>
          <a:p>
            <a:r>
              <a:rPr lang="en-US" dirty="0">
                <a:hlinkClick r:id="rId2"/>
              </a:rPr>
              <a:t>https://en.wikipedia.org/wiki/Space_Shuttle_Columbia_disaster</a:t>
            </a:r>
            <a:endParaRPr lang="en-US" dirty="0"/>
          </a:p>
          <a:p>
            <a:r>
              <a:rPr lang="en-US" dirty="0"/>
              <a:t>https://www.britannica.com/event/Columbia-disaster</a:t>
            </a:r>
          </a:p>
        </p:txBody>
      </p:sp>
      <p:sp>
        <p:nvSpPr>
          <p:cNvPr id="2" name="Slide Number Placeholder 1">
            <a:extLst>
              <a:ext uri="{FF2B5EF4-FFF2-40B4-BE49-F238E27FC236}">
                <a16:creationId xmlns:a16="http://schemas.microsoft.com/office/drawing/2014/main" id="{0EA5DF14-0954-4F8D-B508-310C194F8A22}"/>
              </a:ext>
            </a:extLst>
          </p:cNvPr>
          <p:cNvSpPr>
            <a:spLocks noGrp="1"/>
          </p:cNvSpPr>
          <p:nvPr>
            <p:ph type="sldNum" sz="quarter" idx="12"/>
          </p:nvPr>
        </p:nvSpPr>
        <p:spPr/>
        <p:txBody>
          <a:bodyPr/>
          <a:lstStyle/>
          <a:p>
            <a:fld id="{69E57DC2-970A-4B3E-BB1C-7A09969E49DF}" type="slidenum">
              <a:rPr lang="en-US" smtClean="0"/>
              <a:t>40</a:t>
            </a:fld>
            <a:endParaRPr lang="en-US" dirty="0"/>
          </a:p>
        </p:txBody>
      </p:sp>
    </p:spTree>
    <p:extLst>
      <p:ext uri="{BB962C8B-B14F-4D97-AF65-F5344CB8AC3E}">
        <p14:creationId xmlns:p14="http://schemas.microsoft.com/office/powerpoint/2010/main" val="3776822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 The Bhopal gas leak tragedy 1984</a:t>
            </a:r>
            <a:endParaRPr lang="en-US" dirty="0"/>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207137" y="3657597"/>
            <a:ext cx="3471863" cy="2557466"/>
          </a:xfrm>
          <a:prstGeom prst="rect">
            <a:avLst/>
          </a:prstGeom>
        </p:spPr>
      </p:pic>
      <p:sp>
        <p:nvSpPr>
          <p:cNvPr id="5" name="Slide Number Placeholder 4">
            <a:extLst>
              <a:ext uri="{FF2B5EF4-FFF2-40B4-BE49-F238E27FC236}">
                <a16:creationId xmlns:a16="http://schemas.microsoft.com/office/drawing/2014/main" id="{D328A1A0-A2E3-441D-A59F-99BCD6430DC2}"/>
              </a:ext>
            </a:extLst>
          </p:cNvPr>
          <p:cNvSpPr>
            <a:spLocks noGrp="1"/>
          </p:cNvSpPr>
          <p:nvPr>
            <p:ph type="sldNum" sz="quarter" idx="12"/>
          </p:nvPr>
        </p:nvSpPr>
        <p:spPr/>
        <p:txBody>
          <a:bodyPr/>
          <a:lstStyle/>
          <a:p>
            <a:fld id="{69E57DC2-970A-4B3E-BB1C-7A09969E49DF}" type="slidenum">
              <a:rPr lang="en-US" smtClean="0"/>
              <a:pPr/>
              <a:t>41</a:t>
            </a:fld>
            <a:endParaRPr lang="en-US" dirty="0"/>
          </a:p>
        </p:txBody>
      </p:sp>
    </p:spTree>
    <p:extLst>
      <p:ext uri="{BB962C8B-B14F-4D97-AF65-F5344CB8AC3E}">
        <p14:creationId xmlns:p14="http://schemas.microsoft.com/office/powerpoint/2010/main" val="3684816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bhopal disas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0212" y="0"/>
            <a:ext cx="61722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786938" y="5286375"/>
            <a:ext cx="2100263" cy="923330"/>
          </a:xfrm>
          <a:prstGeom prst="rect">
            <a:avLst/>
          </a:prstGeom>
          <a:noFill/>
        </p:spPr>
        <p:txBody>
          <a:bodyPr wrap="square" rtlCol="0">
            <a:spAutoFit/>
          </a:bodyPr>
          <a:lstStyle/>
          <a:p>
            <a:r>
              <a:rPr lang="en-US" dirty="0"/>
              <a:t>Memorial Statue  dedicated to the victims</a:t>
            </a:r>
          </a:p>
        </p:txBody>
      </p:sp>
      <p:sp>
        <p:nvSpPr>
          <p:cNvPr id="2" name="Slide Number Placeholder 1">
            <a:extLst>
              <a:ext uri="{FF2B5EF4-FFF2-40B4-BE49-F238E27FC236}">
                <a16:creationId xmlns:a16="http://schemas.microsoft.com/office/drawing/2014/main" id="{D1971F5E-1628-4E67-811A-EF5CC2ADA75C}"/>
              </a:ext>
            </a:extLst>
          </p:cNvPr>
          <p:cNvSpPr>
            <a:spLocks noGrp="1"/>
          </p:cNvSpPr>
          <p:nvPr>
            <p:ph type="sldNum" sz="quarter" idx="12"/>
          </p:nvPr>
        </p:nvSpPr>
        <p:spPr/>
        <p:txBody>
          <a:bodyPr/>
          <a:lstStyle/>
          <a:p>
            <a:fld id="{69E57DC2-970A-4B3E-BB1C-7A09969E49DF}" type="slidenum">
              <a:rPr lang="en-US" smtClean="0"/>
              <a:t>42</a:t>
            </a:fld>
            <a:endParaRPr lang="en-US" dirty="0"/>
          </a:p>
        </p:txBody>
      </p:sp>
    </p:spTree>
    <p:extLst>
      <p:ext uri="{BB962C8B-B14F-4D97-AF65-F5344CB8AC3E}">
        <p14:creationId xmlns:p14="http://schemas.microsoft.com/office/powerpoint/2010/main" val="3186937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14375"/>
          </a:xfrm>
        </p:spPr>
        <p:txBody>
          <a:bodyPr>
            <a:normAutofit fontScale="90000"/>
          </a:bodyPr>
          <a:lstStyle/>
          <a:p>
            <a:r>
              <a:rPr lang="en-US" dirty="0"/>
              <a:t>BACKGROUND</a:t>
            </a:r>
          </a:p>
        </p:txBody>
      </p:sp>
      <p:sp>
        <p:nvSpPr>
          <p:cNvPr id="3" name="Content Placeholder 2"/>
          <p:cNvSpPr>
            <a:spLocks noGrp="1"/>
          </p:cNvSpPr>
          <p:nvPr>
            <p:ph idx="1"/>
          </p:nvPr>
        </p:nvSpPr>
        <p:spPr>
          <a:xfrm>
            <a:off x="1371600" y="1400175"/>
            <a:ext cx="9601200" cy="5243513"/>
          </a:xfrm>
        </p:spPr>
        <p:txBody>
          <a:bodyPr>
            <a:normAutofit fontScale="92500" lnSpcReduction="10000"/>
          </a:bodyPr>
          <a:lstStyle/>
          <a:p>
            <a:r>
              <a:rPr lang="en-US" dirty="0"/>
              <a:t>The </a:t>
            </a:r>
            <a:r>
              <a:rPr lang="en-US" b="1" dirty="0"/>
              <a:t>Bhopal Gas Tragedy, </a:t>
            </a:r>
            <a:r>
              <a:rPr lang="en-US" dirty="0"/>
              <a:t>was a gas leak incident on the night of 2–3 December 1984 at the Union Carbide India Limited (UCIL) pesticide plant in Bhopal, Madhya Pradesh, India. It is considered to be the world's worst industrial disaster. Over 500,000 people were exposed to methyl isocyanate (MIC) gas. The highly toxic substance made its way into and around the small towns located near the plant.</a:t>
            </a:r>
          </a:p>
          <a:p>
            <a:r>
              <a:rPr lang="en-US" dirty="0"/>
              <a:t>The cause of the disaster remains under debate. The Indian Government and local activists argue that slack management and deferred maintenance created a situation where routine pipe maintenance caused a backflow of water into a MIC tank, triggering the disaster. Union Carbide Corporation (UCC) argues water entered the tank through an act of sabotage.</a:t>
            </a:r>
          </a:p>
          <a:p>
            <a:r>
              <a:rPr lang="en-US" dirty="0"/>
              <a:t>Estimates vary on the death toll. The official immediate death toll was 2,259. In 2008, the government of Madhya Pradesh had paid compensation to the family members of 3,787 victims killed in the gas release, and to 574,366 injured victims.] Others estimate that 8,000 died within two weeks, and another 8,000 or more have since died from gas-related diseases.</a:t>
            </a:r>
          </a:p>
        </p:txBody>
      </p:sp>
      <p:sp>
        <p:nvSpPr>
          <p:cNvPr id="4" name="Slide Number Placeholder 3">
            <a:extLst>
              <a:ext uri="{FF2B5EF4-FFF2-40B4-BE49-F238E27FC236}">
                <a16:creationId xmlns:a16="http://schemas.microsoft.com/office/drawing/2014/main" id="{B091E430-3DCC-4E76-902C-9CB2C6784651}"/>
              </a:ext>
            </a:extLst>
          </p:cNvPr>
          <p:cNvSpPr>
            <a:spLocks noGrp="1"/>
          </p:cNvSpPr>
          <p:nvPr>
            <p:ph type="sldNum" sz="quarter" idx="12"/>
          </p:nvPr>
        </p:nvSpPr>
        <p:spPr/>
        <p:txBody>
          <a:bodyPr/>
          <a:lstStyle/>
          <a:p>
            <a:fld id="{69E57DC2-970A-4B3E-BB1C-7A09969E49DF}" type="slidenum">
              <a:rPr lang="en-US" smtClean="0"/>
              <a:t>43</a:t>
            </a:fld>
            <a:endParaRPr lang="en-US" dirty="0"/>
          </a:p>
        </p:txBody>
      </p:sp>
    </p:spTree>
    <p:extLst>
      <p:ext uri="{BB962C8B-B14F-4D97-AF65-F5344CB8AC3E}">
        <p14:creationId xmlns:p14="http://schemas.microsoft.com/office/powerpoint/2010/main" val="81628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42887"/>
            <a:ext cx="9601200" cy="1485900"/>
          </a:xfrm>
        </p:spPr>
        <p:txBody>
          <a:bodyPr/>
          <a:lstStyle/>
          <a:p>
            <a:r>
              <a:rPr lang="en-US" dirty="0"/>
              <a:t>BACKGROUND</a:t>
            </a:r>
          </a:p>
        </p:txBody>
      </p:sp>
      <p:sp>
        <p:nvSpPr>
          <p:cNvPr id="3" name="Content Placeholder 2"/>
          <p:cNvSpPr>
            <a:spLocks noGrp="1"/>
          </p:cNvSpPr>
          <p:nvPr>
            <p:ph idx="1"/>
          </p:nvPr>
        </p:nvSpPr>
        <p:spPr>
          <a:xfrm>
            <a:off x="1371600" y="1571625"/>
            <a:ext cx="10072688" cy="5586412"/>
          </a:xfrm>
        </p:spPr>
        <p:txBody>
          <a:bodyPr>
            <a:normAutofit/>
          </a:bodyPr>
          <a:lstStyle/>
          <a:p>
            <a:r>
              <a:rPr lang="en-US" sz="2400" dirty="0"/>
              <a:t>The UCIL factory was built in 1969 to produce </a:t>
            </a:r>
            <a:r>
              <a:rPr lang="en-US" sz="2400" dirty="0" err="1"/>
              <a:t>carbaryl</a:t>
            </a:r>
            <a:r>
              <a:rPr lang="en-US" sz="2400" dirty="0"/>
              <a:t> for pesticides, using methyl isocyanate (MIC) imported </a:t>
            </a:r>
            <a:r>
              <a:rPr lang="en-US" dirty="0"/>
              <a:t>from </a:t>
            </a:r>
            <a:r>
              <a:rPr lang="en-US" sz="2400" dirty="0"/>
              <a:t>UCC factories elsewhere. An MIC production plant was added to the UCIL site in 1979</a:t>
            </a:r>
          </a:p>
          <a:p>
            <a:r>
              <a:rPr lang="en-US" sz="2400" dirty="0"/>
              <a:t>After the Bhopal plant was built, other manufacturers produced </a:t>
            </a:r>
            <a:r>
              <a:rPr lang="en-US" sz="2400" dirty="0" err="1"/>
              <a:t>carbaryl</a:t>
            </a:r>
            <a:r>
              <a:rPr lang="en-US" sz="2400" dirty="0"/>
              <a:t> without MIC, though at a greater manufacturing cost. UCIL continued to use MIC.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CC313D11-9D32-47E2-B995-A67B67DCEDA4}"/>
              </a:ext>
            </a:extLst>
          </p:cNvPr>
          <p:cNvSpPr>
            <a:spLocks noGrp="1"/>
          </p:cNvSpPr>
          <p:nvPr>
            <p:ph type="sldNum" sz="quarter" idx="12"/>
          </p:nvPr>
        </p:nvSpPr>
        <p:spPr/>
        <p:txBody>
          <a:bodyPr/>
          <a:lstStyle/>
          <a:p>
            <a:fld id="{69E57DC2-970A-4B3E-BB1C-7A09969E49DF}" type="slidenum">
              <a:rPr lang="en-US" smtClean="0"/>
              <a:t>44</a:t>
            </a:fld>
            <a:endParaRPr lang="en-US" dirty="0"/>
          </a:p>
        </p:txBody>
      </p:sp>
    </p:spTree>
    <p:extLst>
      <p:ext uri="{BB962C8B-B14F-4D97-AF65-F5344CB8AC3E}">
        <p14:creationId xmlns:p14="http://schemas.microsoft.com/office/powerpoint/2010/main" val="27686453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42888"/>
            <a:ext cx="9601200" cy="771525"/>
          </a:xfrm>
        </p:spPr>
        <p:txBody>
          <a:bodyPr>
            <a:normAutofit fontScale="90000"/>
          </a:bodyPr>
          <a:lstStyle/>
          <a:p>
            <a:r>
              <a:rPr lang="en-US" dirty="0"/>
              <a:t>Operation - Liquid MIC storage</a:t>
            </a:r>
            <a:br>
              <a:rPr lang="en-US" dirty="0"/>
            </a:br>
            <a:endParaRPr lang="en-US" dirty="0"/>
          </a:p>
        </p:txBody>
      </p:sp>
      <p:sp>
        <p:nvSpPr>
          <p:cNvPr id="3" name="Content Placeholder 2"/>
          <p:cNvSpPr>
            <a:spLocks noGrp="1"/>
          </p:cNvSpPr>
          <p:nvPr>
            <p:ph idx="1"/>
          </p:nvPr>
        </p:nvSpPr>
        <p:spPr>
          <a:xfrm>
            <a:off x="1371600" y="1014413"/>
            <a:ext cx="9601200" cy="5672137"/>
          </a:xfrm>
        </p:spPr>
        <p:txBody>
          <a:bodyPr>
            <a:normAutofit lnSpcReduction="10000"/>
          </a:bodyPr>
          <a:lstStyle/>
          <a:p>
            <a:r>
              <a:rPr lang="en-US" sz="2200" dirty="0"/>
              <a:t>The Bhopal UCIL facility housed three underground 68,000-liter liquid MIC storage tanks: </a:t>
            </a:r>
          </a:p>
          <a:p>
            <a:r>
              <a:rPr lang="en-US" sz="2200" dirty="0"/>
              <a:t>UCC safety regulations specified </a:t>
            </a:r>
            <a:r>
              <a:rPr lang="en-US" sz="2200" b="1" dirty="0">
                <a:solidFill>
                  <a:schemeClr val="tx1"/>
                </a:solidFill>
              </a:rPr>
              <a:t>that no one tank should be filled more than 50% (</a:t>
            </a:r>
            <a:r>
              <a:rPr lang="en-US" sz="2200" b="1" dirty="0">
                <a:solidFill>
                  <a:srgbClr val="FF0000"/>
                </a:solidFill>
              </a:rPr>
              <a:t>here, 30 tons</a:t>
            </a:r>
            <a:r>
              <a:rPr lang="en-US" sz="2200" b="1" dirty="0">
                <a:solidFill>
                  <a:schemeClr val="tx1"/>
                </a:solidFill>
              </a:rPr>
              <a:t>) with liquid MIC. </a:t>
            </a:r>
            <a:r>
              <a:rPr lang="en-US" sz="2200" dirty="0"/>
              <a:t>Each tank was pressurized with inert nitrogen gas. This pressurization allowed liquid MIC to be pumped out of each tank as needed, and also kept impurities out of the tanks.</a:t>
            </a:r>
          </a:p>
          <a:p>
            <a:r>
              <a:rPr lang="en-US" sz="2200" dirty="0"/>
              <a:t>In late October 1984, tank E610 lost the ability to effectively maintain its nitrogen gas pressure, which meant that the liquid MIC contained within could not be pumped out. At this time tank E610 contained </a:t>
            </a:r>
            <a:r>
              <a:rPr lang="en-US" sz="2200" b="1" dirty="0">
                <a:solidFill>
                  <a:srgbClr val="FF0000"/>
                </a:solidFill>
              </a:rPr>
              <a:t>42 tons </a:t>
            </a:r>
            <a:r>
              <a:rPr lang="en-US" sz="2200" dirty="0"/>
              <a:t>of liquid MIC. </a:t>
            </a:r>
          </a:p>
          <a:p>
            <a:r>
              <a:rPr lang="en-US" sz="2200" dirty="0"/>
              <a:t>Shortly after this failure, MIC production was halted at the Bhopal facility for maintenance. Maintenance included the shutdown of the plant's flare tower </a:t>
            </a:r>
          </a:p>
          <a:p>
            <a:r>
              <a:rPr lang="en-US" sz="2200" dirty="0"/>
              <a:t>With the flare tower still out of service, production of </a:t>
            </a:r>
            <a:r>
              <a:rPr lang="en-US" sz="2200" dirty="0" err="1"/>
              <a:t>carbaryl</a:t>
            </a:r>
            <a:r>
              <a:rPr lang="en-US" sz="2200" dirty="0"/>
              <a:t> was resumed in late November, using MIC stored in the two tanks still in service. </a:t>
            </a:r>
          </a:p>
          <a:p>
            <a:r>
              <a:rPr lang="en-US" sz="2200" dirty="0"/>
              <a:t>An attempt to re-establish pressure in tank E610 failed, so the 42 tons of liquid MIC contained within, still could not be pumped out of it.</a:t>
            </a:r>
          </a:p>
          <a:p>
            <a:endParaRPr lang="en-US" dirty="0"/>
          </a:p>
        </p:txBody>
      </p:sp>
      <p:sp>
        <p:nvSpPr>
          <p:cNvPr id="4" name="Slide Number Placeholder 3">
            <a:extLst>
              <a:ext uri="{FF2B5EF4-FFF2-40B4-BE49-F238E27FC236}">
                <a16:creationId xmlns:a16="http://schemas.microsoft.com/office/drawing/2014/main" id="{0861EF3C-987F-42AB-9673-2D468D769952}"/>
              </a:ext>
            </a:extLst>
          </p:cNvPr>
          <p:cNvSpPr>
            <a:spLocks noGrp="1"/>
          </p:cNvSpPr>
          <p:nvPr>
            <p:ph type="sldNum" sz="quarter" idx="12"/>
          </p:nvPr>
        </p:nvSpPr>
        <p:spPr/>
        <p:txBody>
          <a:bodyPr/>
          <a:lstStyle/>
          <a:p>
            <a:fld id="{69E57DC2-970A-4B3E-BB1C-7A09969E49DF}" type="slidenum">
              <a:rPr lang="en-US" smtClean="0"/>
              <a:t>45</a:t>
            </a:fld>
            <a:endParaRPr lang="en-US" dirty="0"/>
          </a:p>
        </p:txBody>
      </p:sp>
    </p:spTree>
    <p:extLst>
      <p:ext uri="{BB962C8B-B14F-4D97-AF65-F5344CB8AC3E}">
        <p14:creationId xmlns:p14="http://schemas.microsoft.com/office/powerpoint/2010/main" val="157554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00150" y="3571875"/>
            <a:ext cx="4457700" cy="3071812"/>
          </a:xfrm>
          <a:prstGeom prst="rect">
            <a:avLst/>
          </a:prstGeom>
        </p:spPr>
      </p:pic>
      <p:pic>
        <p:nvPicPr>
          <p:cNvPr id="5" name="Picture 4"/>
          <p:cNvPicPr>
            <a:picLocks noChangeAspect="1"/>
          </p:cNvPicPr>
          <p:nvPr/>
        </p:nvPicPr>
        <p:blipFill>
          <a:blip r:embed="rId3"/>
          <a:stretch>
            <a:fillRect/>
          </a:stretch>
        </p:blipFill>
        <p:spPr>
          <a:xfrm>
            <a:off x="6786563" y="257176"/>
            <a:ext cx="4572000" cy="3071811"/>
          </a:xfrm>
          <a:prstGeom prst="rect">
            <a:avLst/>
          </a:prstGeom>
        </p:spPr>
      </p:pic>
      <p:sp>
        <p:nvSpPr>
          <p:cNvPr id="6" name="AutoShape 2" descr="Image result for bhopal disas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Image result for bhopal disaste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4"/>
          <a:stretch>
            <a:fillRect/>
          </a:stretch>
        </p:blipFill>
        <p:spPr>
          <a:xfrm>
            <a:off x="1200150" y="312738"/>
            <a:ext cx="4457699" cy="3016249"/>
          </a:xfrm>
          <a:prstGeom prst="rect">
            <a:avLst/>
          </a:prstGeom>
        </p:spPr>
      </p:pic>
      <p:pic>
        <p:nvPicPr>
          <p:cNvPr id="2" name="Picture 1"/>
          <p:cNvPicPr>
            <a:picLocks noChangeAspect="1"/>
          </p:cNvPicPr>
          <p:nvPr/>
        </p:nvPicPr>
        <p:blipFill>
          <a:blip r:embed="rId5"/>
          <a:stretch>
            <a:fillRect/>
          </a:stretch>
        </p:blipFill>
        <p:spPr>
          <a:xfrm>
            <a:off x="6786563" y="3900487"/>
            <a:ext cx="4572000" cy="2743199"/>
          </a:xfrm>
          <a:prstGeom prst="rect">
            <a:avLst/>
          </a:prstGeom>
        </p:spPr>
      </p:pic>
      <p:sp>
        <p:nvSpPr>
          <p:cNvPr id="3" name="Slide Number Placeholder 2">
            <a:extLst>
              <a:ext uri="{FF2B5EF4-FFF2-40B4-BE49-F238E27FC236}">
                <a16:creationId xmlns:a16="http://schemas.microsoft.com/office/drawing/2014/main" id="{F8D1F92C-9BBA-4607-BC41-9B49A579C447}"/>
              </a:ext>
            </a:extLst>
          </p:cNvPr>
          <p:cNvSpPr>
            <a:spLocks noGrp="1"/>
          </p:cNvSpPr>
          <p:nvPr>
            <p:ph type="sldNum" sz="quarter" idx="12"/>
          </p:nvPr>
        </p:nvSpPr>
        <p:spPr/>
        <p:txBody>
          <a:bodyPr/>
          <a:lstStyle/>
          <a:p>
            <a:fld id="{69E57DC2-970A-4B3E-BB1C-7A09969E49DF}" type="slidenum">
              <a:rPr lang="en-US" smtClean="0"/>
              <a:t>46</a:t>
            </a:fld>
            <a:endParaRPr lang="en-US" dirty="0"/>
          </a:p>
        </p:txBody>
      </p:sp>
    </p:spTree>
    <p:extLst>
      <p:ext uri="{BB962C8B-B14F-4D97-AF65-F5344CB8AC3E}">
        <p14:creationId xmlns:p14="http://schemas.microsoft.com/office/powerpoint/2010/main" val="3478696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14313"/>
            <a:ext cx="9601200" cy="885825"/>
          </a:xfrm>
        </p:spPr>
        <p:txBody>
          <a:bodyPr/>
          <a:lstStyle/>
          <a:p>
            <a:r>
              <a:rPr lang="en-US" dirty="0"/>
              <a:t>Operation – the gas release</a:t>
            </a:r>
          </a:p>
        </p:txBody>
      </p:sp>
      <p:sp>
        <p:nvSpPr>
          <p:cNvPr id="3" name="Content Placeholder 2"/>
          <p:cNvSpPr>
            <a:spLocks noGrp="1"/>
          </p:cNvSpPr>
          <p:nvPr>
            <p:ph idx="1"/>
          </p:nvPr>
        </p:nvSpPr>
        <p:spPr>
          <a:xfrm>
            <a:off x="1371599" y="1100138"/>
            <a:ext cx="10158414" cy="5757862"/>
          </a:xfrm>
        </p:spPr>
        <p:txBody>
          <a:bodyPr>
            <a:normAutofit fontScale="92500" lnSpcReduction="10000"/>
          </a:bodyPr>
          <a:lstStyle/>
          <a:p>
            <a:r>
              <a:rPr lang="en-US" dirty="0"/>
              <a:t>By early December 1984, most of the plant's MIC related safety systems were malfunctioning and many valves and lines were in poor condition. In addition, several vent gas scrubbers had been out of service as well as the steam boiler, intended to clean the pipes.</a:t>
            </a:r>
          </a:p>
          <a:p>
            <a:r>
              <a:rPr lang="en-US" dirty="0"/>
              <a:t>During the late evening hours of 2 December 1984, water was believed to have entered a side pipe and into Tank E610, having 42 tons MIC, whilst trying to unclog it.</a:t>
            </a:r>
          </a:p>
          <a:p>
            <a:r>
              <a:rPr lang="en-US" dirty="0"/>
              <a:t>The introduction of water into the tank subsequently resulted in a runaway </a:t>
            </a:r>
            <a:r>
              <a:rPr lang="en-US" b="1" dirty="0">
                <a:solidFill>
                  <a:srgbClr val="0000CC"/>
                </a:solidFill>
              </a:rPr>
              <a:t>exothermic reaction</a:t>
            </a:r>
            <a:r>
              <a:rPr lang="en-US" dirty="0"/>
              <a:t>, which was accelerated by contaminants, high ambient temperatures and other factors.</a:t>
            </a:r>
          </a:p>
          <a:p>
            <a:r>
              <a:rPr lang="en-US" dirty="0"/>
              <a:t> The pressure in tank continued to rise: senior refinery employees assumed the reading was due to instrumentation malfunction.</a:t>
            </a:r>
          </a:p>
          <a:p>
            <a:r>
              <a:rPr lang="en-US" dirty="0"/>
              <a:t>the reaction in tank E610 reached a critical state at an alarming speed, with temperatures  and the pressure in the tank rapidly increasing. The emergency relief valve burst open, and pressure in the tank continued to increase; this despite the fact that atmospheric venting of toxic MIC gas had already begun.</a:t>
            </a:r>
            <a:r>
              <a:rPr lang="en-US" baseline="30000" dirty="0">
                <a:hlinkClick r:id="rId2"/>
              </a:rPr>
              <a:t>]</a:t>
            </a:r>
            <a:endParaRPr lang="en-US" baseline="30000" dirty="0"/>
          </a:p>
          <a:p>
            <a:r>
              <a:rPr lang="en-US" dirty="0"/>
              <a:t>: </a:t>
            </a:r>
          </a:p>
        </p:txBody>
      </p:sp>
      <p:sp>
        <p:nvSpPr>
          <p:cNvPr id="4" name="Slide Number Placeholder 3">
            <a:extLst>
              <a:ext uri="{FF2B5EF4-FFF2-40B4-BE49-F238E27FC236}">
                <a16:creationId xmlns:a16="http://schemas.microsoft.com/office/drawing/2014/main" id="{1B825BA3-8C3D-4C35-AABE-131F7FDA9882}"/>
              </a:ext>
            </a:extLst>
          </p:cNvPr>
          <p:cNvSpPr>
            <a:spLocks noGrp="1"/>
          </p:cNvSpPr>
          <p:nvPr>
            <p:ph type="sldNum" sz="quarter" idx="12"/>
          </p:nvPr>
        </p:nvSpPr>
        <p:spPr/>
        <p:txBody>
          <a:bodyPr/>
          <a:lstStyle/>
          <a:p>
            <a:fld id="{69E57DC2-970A-4B3E-BB1C-7A09969E49DF}" type="slidenum">
              <a:rPr lang="en-US" smtClean="0"/>
              <a:t>47</a:t>
            </a:fld>
            <a:endParaRPr lang="en-US" dirty="0"/>
          </a:p>
        </p:txBody>
      </p:sp>
    </p:spTree>
    <p:extLst>
      <p:ext uri="{BB962C8B-B14F-4D97-AF65-F5344CB8AC3E}">
        <p14:creationId xmlns:p14="http://schemas.microsoft.com/office/powerpoint/2010/main" val="4110022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710670"/>
            <a:ext cx="9601196" cy="946681"/>
          </a:xfrm>
        </p:spPr>
        <p:txBody>
          <a:bodyPr/>
          <a:lstStyle/>
          <a:p>
            <a:r>
              <a:rPr lang="en-US" dirty="0"/>
              <a:t>Operation – the gas release</a:t>
            </a:r>
          </a:p>
        </p:txBody>
      </p:sp>
      <p:sp>
        <p:nvSpPr>
          <p:cNvPr id="3" name="Content Placeholder 2"/>
          <p:cNvSpPr>
            <a:spLocks noGrp="1"/>
          </p:cNvSpPr>
          <p:nvPr>
            <p:ph idx="1"/>
          </p:nvPr>
        </p:nvSpPr>
        <p:spPr>
          <a:xfrm>
            <a:off x="1295401" y="1814513"/>
            <a:ext cx="9601196" cy="4061355"/>
          </a:xfrm>
        </p:spPr>
        <p:txBody>
          <a:bodyPr/>
          <a:lstStyle/>
          <a:p>
            <a:r>
              <a:rPr lang="en-US" dirty="0"/>
              <a:t>Direct atmospheric venting should have been prevented or at least partially mitigated by at least three safety devices which were malfunctioning, not in use, insufficiently sized or otherwise rendered inoperable</a:t>
            </a:r>
          </a:p>
          <a:p>
            <a:r>
              <a:rPr lang="en-US" dirty="0"/>
              <a:t>A refrigeration system meant to cool tanks containing liquid MIC, shut down in January 1982, and whose </a:t>
            </a:r>
            <a:r>
              <a:rPr lang="en-US" dirty="0" err="1"/>
              <a:t>freon</a:t>
            </a:r>
            <a:r>
              <a:rPr lang="en-US" dirty="0"/>
              <a:t> had been removed in June 1984. Since the MIC storage system required refrigeration, its high temperature alarm, set to sound at 11 °C (52 °F) had long since been disconnected.</a:t>
            </a:r>
            <a:r>
              <a:rPr lang="en-US" baseline="30000" dirty="0">
                <a:hlinkClick r:id="rId2"/>
              </a:rPr>
              <a:t>]</a:t>
            </a:r>
            <a:endParaRPr lang="en-US" dirty="0"/>
          </a:p>
          <a:p>
            <a:endParaRPr lang="en-US" dirty="0"/>
          </a:p>
        </p:txBody>
      </p:sp>
      <p:sp>
        <p:nvSpPr>
          <p:cNvPr id="4" name="Slide Number Placeholder 3">
            <a:extLst>
              <a:ext uri="{FF2B5EF4-FFF2-40B4-BE49-F238E27FC236}">
                <a16:creationId xmlns:a16="http://schemas.microsoft.com/office/drawing/2014/main" id="{6B3F190B-84EF-40DE-9A94-7F8034255856}"/>
              </a:ext>
            </a:extLst>
          </p:cNvPr>
          <p:cNvSpPr>
            <a:spLocks noGrp="1"/>
          </p:cNvSpPr>
          <p:nvPr>
            <p:ph type="sldNum" sz="quarter" idx="12"/>
          </p:nvPr>
        </p:nvSpPr>
        <p:spPr/>
        <p:txBody>
          <a:bodyPr/>
          <a:lstStyle/>
          <a:p>
            <a:fld id="{69E57DC2-970A-4B3E-BB1C-7A09969E49DF}" type="slidenum">
              <a:rPr lang="en-US" smtClean="0"/>
              <a:t>48</a:t>
            </a:fld>
            <a:endParaRPr lang="en-US" dirty="0"/>
          </a:p>
        </p:txBody>
      </p:sp>
    </p:spTree>
    <p:extLst>
      <p:ext uri="{BB962C8B-B14F-4D97-AF65-F5344CB8AC3E}">
        <p14:creationId xmlns:p14="http://schemas.microsoft.com/office/powerpoint/2010/main" val="1585590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85750"/>
            <a:ext cx="9601200" cy="742950"/>
          </a:xfrm>
        </p:spPr>
        <p:txBody>
          <a:bodyPr>
            <a:normAutofit fontScale="90000"/>
          </a:bodyPr>
          <a:lstStyle/>
          <a:p>
            <a:r>
              <a:rPr lang="en-US" dirty="0"/>
              <a:t>Operation – the gas release</a:t>
            </a:r>
          </a:p>
        </p:txBody>
      </p:sp>
      <p:sp>
        <p:nvSpPr>
          <p:cNvPr id="3" name="Content Placeholder 2"/>
          <p:cNvSpPr>
            <a:spLocks noGrp="1"/>
          </p:cNvSpPr>
          <p:nvPr>
            <p:ph idx="1"/>
          </p:nvPr>
        </p:nvSpPr>
        <p:spPr>
          <a:xfrm>
            <a:off x="1371600" y="1285875"/>
            <a:ext cx="9601200" cy="5543550"/>
          </a:xfrm>
        </p:spPr>
        <p:txBody>
          <a:bodyPr>
            <a:normAutofit/>
          </a:bodyPr>
          <a:lstStyle/>
          <a:p>
            <a:r>
              <a:rPr lang="en-US" sz="2400" dirty="0"/>
              <a:t>A flare tower, to burn the MIC gas as it escaped, which had had a connecting pipe removed for maintenance, and was improperly sized to </a:t>
            </a:r>
            <a:r>
              <a:rPr lang="en-US" sz="2400" dirty="0" err="1"/>
              <a:t>neutralise</a:t>
            </a:r>
            <a:r>
              <a:rPr lang="en-US" sz="2400" dirty="0"/>
              <a:t> a leak of the size produced by tank E610</a:t>
            </a:r>
          </a:p>
          <a:p>
            <a:r>
              <a:rPr lang="en-US" sz="2400" dirty="0"/>
              <a:t>A vent gas scrubber, which had been deactivated at the time and was in 'standby' mode, and similarly had insufficient caustic soda and power to safely stop a leak of the magnitude produced</a:t>
            </a:r>
          </a:p>
          <a:p>
            <a:r>
              <a:rPr lang="en-US" sz="2400" dirty="0"/>
              <a:t>About 30 </a:t>
            </a:r>
            <a:r>
              <a:rPr lang="en-US" sz="2400" dirty="0" err="1"/>
              <a:t>tonnes</a:t>
            </a:r>
            <a:r>
              <a:rPr lang="en-US" sz="2400" dirty="0"/>
              <a:t> of MIC escaped from the tank into the atmosphere in 45 to 60 minutes. This would increase to 40 </a:t>
            </a:r>
            <a:r>
              <a:rPr lang="en-US" sz="2400" dirty="0" err="1"/>
              <a:t>tonnes</a:t>
            </a:r>
            <a:r>
              <a:rPr lang="en-US" sz="2400" dirty="0"/>
              <a:t> within two hours. </a:t>
            </a:r>
          </a:p>
          <a:p>
            <a:r>
              <a:rPr lang="en-US" sz="2400" dirty="0"/>
              <a:t>The gases were blown in a southeasterly direction over Bhopal</a:t>
            </a:r>
            <a:r>
              <a:rPr lang="en-US" dirty="0"/>
              <a:t>.</a:t>
            </a:r>
          </a:p>
          <a:p>
            <a:endParaRPr lang="en-US" dirty="0"/>
          </a:p>
        </p:txBody>
      </p:sp>
      <p:sp>
        <p:nvSpPr>
          <p:cNvPr id="4" name="Slide Number Placeholder 3">
            <a:extLst>
              <a:ext uri="{FF2B5EF4-FFF2-40B4-BE49-F238E27FC236}">
                <a16:creationId xmlns:a16="http://schemas.microsoft.com/office/drawing/2014/main" id="{475D4F10-8D85-4DAA-88B2-ACBF20E72B9D}"/>
              </a:ext>
            </a:extLst>
          </p:cNvPr>
          <p:cNvSpPr>
            <a:spLocks noGrp="1"/>
          </p:cNvSpPr>
          <p:nvPr>
            <p:ph type="sldNum" sz="quarter" idx="12"/>
          </p:nvPr>
        </p:nvSpPr>
        <p:spPr/>
        <p:txBody>
          <a:bodyPr/>
          <a:lstStyle/>
          <a:p>
            <a:fld id="{69E57DC2-970A-4B3E-BB1C-7A09969E49DF}" type="slidenum">
              <a:rPr lang="en-US" smtClean="0"/>
              <a:t>49</a:t>
            </a:fld>
            <a:endParaRPr lang="en-US" dirty="0"/>
          </a:p>
        </p:txBody>
      </p:sp>
    </p:spTree>
    <p:extLst>
      <p:ext uri="{BB962C8B-B14F-4D97-AF65-F5344CB8AC3E}">
        <p14:creationId xmlns:p14="http://schemas.microsoft.com/office/powerpoint/2010/main" val="474707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5"/>
            <a:ext cx="10515600" cy="771525"/>
          </a:xfrm>
        </p:spPr>
        <p:txBody>
          <a:bodyPr>
            <a:normAutofit/>
          </a:bodyPr>
          <a:lstStyle/>
          <a:p>
            <a:r>
              <a:rPr lang="en-US" b="1" dirty="0">
                <a:solidFill>
                  <a:srgbClr val="C00000"/>
                </a:solidFill>
              </a:rPr>
              <a:t>Dhaka garment factory collapse</a:t>
            </a:r>
            <a:endParaRPr lang="en-US" dirty="0"/>
          </a:p>
        </p:txBody>
      </p:sp>
      <p:sp>
        <p:nvSpPr>
          <p:cNvPr id="3" name="Content Placeholder 2"/>
          <p:cNvSpPr>
            <a:spLocks noGrp="1"/>
          </p:cNvSpPr>
          <p:nvPr>
            <p:ph idx="1"/>
          </p:nvPr>
        </p:nvSpPr>
        <p:spPr>
          <a:xfrm>
            <a:off x="838200" y="1142999"/>
            <a:ext cx="10515600" cy="5529263"/>
          </a:xfrm>
        </p:spPr>
        <p:txBody>
          <a:bodyPr>
            <a:normAutofit/>
          </a:bodyPr>
          <a:lstStyle/>
          <a:p>
            <a:r>
              <a:rPr lang="en-US" dirty="0"/>
              <a:t>The building, Rana Plaza, was owned by </a:t>
            </a:r>
            <a:r>
              <a:rPr lang="en-US" dirty="0" err="1"/>
              <a:t>Sohel</a:t>
            </a:r>
            <a:r>
              <a:rPr lang="en-US" dirty="0"/>
              <a:t> Rana, politically influential businessman.</a:t>
            </a:r>
          </a:p>
          <a:p>
            <a:r>
              <a:rPr lang="en-US" dirty="0"/>
              <a:t>It housed a number of separate garment factories employing around 5,000 people, several shops, and a bank. The factories manufactured apparel for well-known brands.</a:t>
            </a:r>
          </a:p>
          <a:p>
            <a:r>
              <a:rPr lang="en-US" dirty="0"/>
              <a:t>The head of the Bangladesh Fire Service &amp; Civil </a:t>
            </a:r>
            <a:r>
              <a:rPr lang="en-US" dirty="0" err="1"/>
              <a:t>Defence</a:t>
            </a:r>
            <a:r>
              <a:rPr lang="en-US" dirty="0"/>
              <a:t>, said that the </a:t>
            </a:r>
            <a:r>
              <a:rPr lang="en-US" dirty="0">
                <a:solidFill>
                  <a:srgbClr val="0000CC"/>
                </a:solidFill>
              </a:rPr>
              <a:t>upper four floors had been built without a permit.</a:t>
            </a:r>
          </a:p>
          <a:p>
            <a:r>
              <a:rPr lang="en-US" dirty="0"/>
              <a:t>Rana Plaza's architect, said the building was planned for shops and offices – </a:t>
            </a:r>
            <a:r>
              <a:rPr lang="en-US" dirty="0">
                <a:solidFill>
                  <a:srgbClr val="0000CC"/>
                </a:solidFill>
              </a:rPr>
              <a:t>but not factories. </a:t>
            </a:r>
          </a:p>
          <a:p>
            <a:r>
              <a:rPr lang="en-US" dirty="0"/>
              <a:t>Other architects / engineers stressed the risks involved in placing factories inside a building designed only for shops and offices, noting the structure was potentially </a:t>
            </a:r>
            <a:r>
              <a:rPr lang="en-US" dirty="0">
                <a:solidFill>
                  <a:srgbClr val="3333CC"/>
                </a:solidFill>
              </a:rPr>
              <a:t>not strong enough to bear the weight and vibration of heavy machinery.</a:t>
            </a:r>
          </a:p>
        </p:txBody>
      </p:sp>
      <p:sp>
        <p:nvSpPr>
          <p:cNvPr id="4" name="Slide Number Placeholder 3">
            <a:extLst>
              <a:ext uri="{FF2B5EF4-FFF2-40B4-BE49-F238E27FC236}">
                <a16:creationId xmlns:a16="http://schemas.microsoft.com/office/drawing/2014/main" id="{BE1BF49D-B390-4EAD-9BCD-687A12898178}"/>
              </a:ext>
            </a:extLst>
          </p:cNvPr>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226664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2900"/>
            <a:ext cx="9601200" cy="800100"/>
          </a:xfrm>
        </p:spPr>
        <p:txBody>
          <a:bodyPr/>
          <a:lstStyle/>
          <a:p>
            <a:r>
              <a:rPr lang="en-US" dirty="0"/>
              <a:t>Effects</a:t>
            </a:r>
          </a:p>
        </p:txBody>
      </p:sp>
      <p:sp>
        <p:nvSpPr>
          <p:cNvPr id="3" name="Content Placeholder 2"/>
          <p:cNvSpPr>
            <a:spLocks noGrp="1"/>
          </p:cNvSpPr>
          <p:nvPr>
            <p:ph idx="1"/>
          </p:nvPr>
        </p:nvSpPr>
        <p:spPr>
          <a:xfrm>
            <a:off x="1371600" y="1143000"/>
            <a:ext cx="9601200" cy="5486400"/>
          </a:xfrm>
        </p:spPr>
        <p:txBody>
          <a:bodyPr>
            <a:normAutofit/>
          </a:bodyPr>
          <a:lstStyle/>
          <a:p>
            <a:r>
              <a:rPr lang="en-US" sz="2200" dirty="0"/>
              <a:t>The initial effects of exposure were coughing, severe eye irritation and a feeling of suffocation, burning in the respiratory tract, breathlessness, stomach pains and vomiting. People awakened by these symptoms fled away from the plant. </a:t>
            </a:r>
          </a:p>
          <a:p>
            <a:r>
              <a:rPr lang="en-US" sz="2200" dirty="0"/>
              <a:t>Owing to their height, children and other residents of shorter stature inhaled higher concentrations, as methyl isocyanate gas is approximately twice as dense as air and, therefore, in an open environment has a tendency to fall toward the ground.</a:t>
            </a:r>
            <a:r>
              <a:rPr lang="en-US" sz="2200" baseline="30000" dirty="0">
                <a:hlinkClick r:id="rId2"/>
              </a:rPr>
              <a:t>[29]</a:t>
            </a:r>
            <a:endParaRPr lang="en-US" sz="2200" dirty="0"/>
          </a:p>
          <a:p>
            <a:r>
              <a:rPr lang="en-US" sz="2200" b="1" dirty="0">
                <a:solidFill>
                  <a:srgbClr val="FF0000"/>
                </a:solidFill>
              </a:rPr>
              <a:t>Thousands of people had died by the following morning</a:t>
            </a:r>
            <a:r>
              <a:rPr lang="en-US" sz="2200" dirty="0"/>
              <a:t>. </a:t>
            </a:r>
          </a:p>
          <a:p>
            <a:r>
              <a:rPr lang="en-US" sz="2200" dirty="0"/>
              <a:t>Within a few days, trees in the vicinity became barren and bloated animal carcasses had to be disposed of. 170,000 people were treated at hospitals and temporary dispensaries, and 2,000 buffalo, goats, and other animals were collected and buried. Supplies, including food, became scarce owing to suppliers' safety fears. Fishing was prohibited causing further supply shortages.</a:t>
            </a:r>
            <a:endParaRPr lang="en-US" sz="2200" b="1" dirty="0"/>
          </a:p>
          <a:p>
            <a:endParaRPr lang="en-US" dirty="0"/>
          </a:p>
        </p:txBody>
      </p:sp>
      <p:sp>
        <p:nvSpPr>
          <p:cNvPr id="4" name="Slide Number Placeholder 3">
            <a:extLst>
              <a:ext uri="{FF2B5EF4-FFF2-40B4-BE49-F238E27FC236}">
                <a16:creationId xmlns:a16="http://schemas.microsoft.com/office/drawing/2014/main" id="{2C250C48-BAA2-4ECA-AFBE-0A90B60E0108}"/>
              </a:ext>
            </a:extLst>
          </p:cNvPr>
          <p:cNvSpPr>
            <a:spLocks noGrp="1"/>
          </p:cNvSpPr>
          <p:nvPr>
            <p:ph type="sldNum" sz="quarter" idx="12"/>
          </p:nvPr>
        </p:nvSpPr>
        <p:spPr/>
        <p:txBody>
          <a:bodyPr/>
          <a:lstStyle/>
          <a:p>
            <a:fld id="{69E57DC2-970A-4B3E-BB1C-7A09969E49DF}" type="slidenum">
              <a:rPr lang="en-US" smtClean="0"/>
              <a:t>50</a:t>
            </a:fld>
            <a:endParaRPr lang="en-US" dirty="0"/>
          </a:p>
        </p:txBody>
      </p:sp>
    </p:spTree>
    <p:extLst>
      <p:ext uri="{BB962C8B-B14F-4D97-AF65-F5344CB8AC3E}">
        <p14:creationId xmlns:p14="http://schemas.microsoft.com/office/powerpoint/2010/main" val="3009023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0162" y="635794"/>
            <a:ext cx="9601200" cy="785812"/>
          </a:xfrm>
        </p:spPr>
        <p:txBody>
          <a:bodyPr>
            <a:normAutofit fontScale="90000"/>
          </a:bodyPr>
          <a:lstStyle/>
          <a:p>
            <a:r>
              <a:rPr lang="en-US" dirty="0"/>
              <a:t>Ethical Issues - </a:t>
            </a:r>
            <a:r>
              <a:rPr lang="en-US" b="1" dirty="0"/>
              <a:t>Risk Assessment</a:t>
            </a:r>
            <a:br>
              <a:rPr lang="en-US" b="1" dirty="0"/>
            </a:br>
            <a:endParaRPr lang="en-US" dirty="0"/>
          </a:p>
        </p:txBody>
      </p:sp>
      <p:sp>
        <p:nvSpPr>
          <p:cNvPr id="3" name="Content Placeholder 2"/>
          <p:cNvSpPr>
            <a:spLocks noGrp="1"/>
          </p:cNvSpPr>
          <p:nvPr>
            <p:ph idx="1"/>
          </p:nvPr>
        </p:nvSpPr>
        <p:spPr>
          <a:xfrm>
            <a:off x="1300162" y="1028701"/>
            <a:ext cx="10315576" cy="5200650"/>
          </a:xfrm>
        </p:spPr>
        <p:txBody>
          <a:bodyPr>
            <a:normAutofit/>
          </a:bodyPr>
          <a:lstStyle/>
          <a:p>
            <a:r>
              <a:rPr lang="en-US" sz="2200" dirty="0"/>
              <a:t>This whole disaster started from </a:t>
            </a:r>
            <a:r>
              <a:rPr lang="en-US" b="1" dirty="0">
                <a:solidFill>
                  <a:srgbClr val="FF0000"/>
                </a:solidFill>
              </a:rPr>
              <a:t>the </a:t>
            </a:r>
            <a:r>
              <a:rPr lang="en-US" sz="2800" b="1" dirty="0">
                <a:solidFill>
                  <a:srgbClr val="FF0000"/>
                </a:solidFill>
              </a:rPr>
              <a:t>lack of risk assessment</a:t>
            </a:r>
            <a:r>
              <a:rPr lang="en-US" b="1" dirty="0">
                <a:solidFill>
                  <a:srgbClr val="FF0000"/>
                </a:solidFill>
              </a:rPr>
              <a:t>.</a:t>
            </a:r>
          </a:p>
          <a:p>
            <a:r>
              <a:rPr lang="en-US" sz="2200" dirty="0"/>
              <a:t>The root of this problem was in locating the site for the factory 4.8 km from the city </a:t>
            </a:r>
            <a:r>
              <a:rPr lang="en-US" sz="2200" dirty="0" err="1"/>
              <a:t>centre</a:t>
            </a:r>
            <a:r>
              <a:rPr lang="en-US" sz="2200" dirty="0"/>
              <a:t> of Bhopal, as the UCC thought that the place is strategic for transportation of goods </a:t>
            </a:r>
          </a:p>
          <a:p>
            <a:r>
              <a:rPr lang="en-US" sz="2200" dirty="0"/>
              <a:t>a civic minded engineer should be able to foresee the future impact of setting up this factory at the chosen location, where a disastrous accident  could happen resulting from human errors or faulty machinery. </a:t>
            </a:r>
          </a:p>
          <a:p>
            <a:r>
              <a:rPr lang="en-US" sz="2200" dirty="0"/>
              <a:t>In saving the cost of production to gain more income, UCC  insisted on picking the place closer to the town center to cut down the cost of transportation even though it is too dangerous for the local citizens who live nearby. </a:t>
            </a:r>
          </a:p>
          <a:p>
            <a:r>
              <a:rPr lang="en-US" sz="2200" b="1" dirty="0">
                <a:solidFill>
                  <a:srgbClr val="0000CC"/>
                </a:solidFill>
              </a:rPr>
              <a:t>Corporate goals over-riding concerns for the “safety, health and welfare” of the community. </a:t>
            </a:r>
          </a:p>
          <a:p>
            <a:endParaRPr lang="en-US" dirty="0"/>
          </a:p>
        </p:txBody>
      </p:sp>
      <p:sp>
        <p:nvSpPr>
          <p:cNvPr id="4" name="Slide Number Placeholder 3">
            <a:extLst>
              <a:ext uri="{FF2B5EF4-FFF2-40B4-BE49-F238E27FC236}">
                <a16:creationId xmlns:a16="http://schemas.microsoft.com/office/drawing/2014/main" id="{AB7D7279-3752-45F8-8CF5-8BA83F07D385}"/>
              </a:ext>
            </a:extLst>
          </p:cNvPr>
          <p:cNvSpPr>
            <a:spLocks noGrp="1"/>
          </p:cNvSpPr>
          <p:nvPr>
            <p:ph type="sldNum" sz="quarter" idx="12"/>
          </p:nvPr>
        </p:nvSpPr>
        <p:spPr/>
        <p:txBody>
          <a:bodyPr/>
          <a:lstStyle/>
          <a:p>
            <a:fld id="{69E57DC2-970A-4B3E-BB1C-7A09969E49DF}" type="slidenum">
              <a:rPr lang="en-US" smtClean="0"/>
              <a:t>51</a:t>
            </a:fld>
            <a:endParaRPr lang="en-US" dirty="0"/>
          </a:p>
        </p:txBody>
      </p:sp>
    </p:spTree>
    <p:extLst>
      <p:ext uri="{BB962C8B-B14F-4D97-AF65-F5344CB8AC3E}">
        <p14:creationId xmlns:p14="http://schemas.microsoft.com/office/powerpoint/2010/main" val="424911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682094"/>
            <a:ext cx="9601196" cy="1018119"/>
          </a:xfrm>
        </p:spPr>
        <p:txBody>
          <a:bodyPr/>
          <a:lstStyle/>
          <a:p>
            <a:r>
              <a:rPr lang="en-US" dirty="0"/>
              <a:t>Ethical Issues - </a:t>
            </a:r>
            <a:r>
              <a:rPr lang="en-US" b="1" dirty="0"/>
              <a:t>Risk Assessment</a:t>
            </a:r>
            <a:endParaRPr lang="en-US" dirty="0"/>
          </a:p>
        </p:txBody>
      </p:sp>
      <p:sp>
        <p:nvSpPr>
          <p:cNvPr id="3" name="Content Placeholder 2"/>
          <p:cNvSpPr>
            <a:spLocks noGrp="1"/>
          </p:cNvSpPr>
          <p:nvPr>
            <p:ph idx="1"/>
          </p:nvPr>
        </p:nvSpPr>
        <p:spPr>
          <a:xfrm>
            <a:off x="1295401" y="1700213"/>
            <a:ext cx="9601196" cy="4175655"/>
          </a:xfrm>
        </p:spPr>
        <p:txBody>
          <a:bodyPr/>
          <a:lstStyle/>
          <a:p>
            <a:r>
              <a:rPr lang="en-US" dirty="0"/>
              <a:t>The action of approving the proposal for the site of this project was professionally unethical for an engineer. </a:t>
            </a:r>
          </a:p>
          <a:p>
            <a:r>
              <a:rPr lang="en-US" b="1" dirty="0">
                <a:solidFill>
                  <a:srgbClr val="0000CC"/>
                </a:solidFill>
              </a:rPr>
              <a:t>Overlooking the health and safety of the community / failure to object to location of selected factory site</a:t>
            </a:r>
          </a:p>
          <a:p>
            <a:endParaRPr lang="en-US" dirty="0"/>
          </a:p>
          <a:p>
            <a:endParaRPr lang="en-US" dirty="0"/>
          </a:p>
        </p:txBody>
      </p:sp>
      <p:sp>
        <p:nvSpPr>
          <p:cNvPr id="4" name="Slide Number Placeholder 3">
            <a:extLst>
              <a:ext uri="{FF2B5EF4-FFF2-40B4-BE49-F238E27FC236}">
                <a16:creationId xmlns:a16="http://schemas.microsoft.com/office/drawing/2014/main" id="{65331AC5-F609-4384-97AB-EF55B657813F}"/>
              </a:ext>
            </a:extLst>
          </p:cNvPr>
          <p:cNvSpPr>
            <a:spLocks noGrp="1"/>
          </p:cNvSpPr>
          <p:nvPr>
            <p:ph type="sldNum" sz="quarter" idx="12"/>
          </p:nvPr>
        </p:nvSpPr>
        <p:spPr/>
        <p:txBody>
          <a:bodyPr/>
          <a:lstStyle/>
          <a:p>
            <a:fld id="{69E57DC2-970A-4B3E-BB1C-7A09969E49DF}" type="slidenum">
              <a:rPr lang="en-US" smtClean="0"/>
              <a:t>52</a:t>
            </a:fld>
            <a:endParaRPr lang="en-US" dirty="0"/>
          </a:p>
        </p:txBody>
      </p:sp>
    </p:spTree>
    <p:extLst>
      <p:ext uri="{BB962C8B-B14F-4D97-AF65-F5344CB8AC3E}">
        <p14:creationId xmlns:p14="http://schemas.microsoft.com/office/powerpoint/2010/main" val="1791138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00025"/>
            <a:ext cx="9601200" cy="657225"/>
          </a:xfrm>
        </p:spPr>
        <p:txBody>
          <a:bodyPr>
            <a:normAutofit fontScale="90000"/>
          </a:bodyPr>
          <a:lstStyle/>
          <a:p>
            <a:r>
              <a:rPr lang="en-US" dirty="0"/>
              <a:t>Ethical Issues -</a:t>
            </a:r>
            <a:r>
              <a:rPr lang="en-US" b="1" dirty="0"/>
              <a:t>Responsibility for Safety</a:t>
            </a:r>
          </a:p>
        </p:txBody>
      </p:sp>
      <p:sp>
        <p:nvSpPr>
          <p:cNvPr id="3" name="Content Placeholder 2"/>
          <p:cNvSpPr>
            <a:spLocks noGrp="1"/>
          </p:cNvSpPr>
          <p:nvPr>
            <p:ph idx="1"/>
          </p:nvPr>
        </p:nvSpPr>
        <p:spPr>
          <a:xfrm>
            <a:off x="928689" y="857250"/>
            <a:ext cx="10715624" cy="5872163"/>
          </a:xfrm>
        </p:spPr>
        <p:txBody>
          <a:bodyPr>
            <a:normAutofit/>
          </a:bodyPr>
          <a:lstStyle/>
          <a:p>
            <a:r>
              <a:rPr lang="en-US" dirty="0"/>
              <a:t>Responsibility for safety is the most important aspect and highest ethical priority of any industry. Engineers must avoid catastrophic failure which could result in loss of property, damage to the environment, and possibly injury or loss of life. The safety, health and welfare of the employees, employers and even the public are of utmost important. A proper </a:t>
            </a:r>
            <a:r>
              <a:rPr lang="en-US" b="1" dirty="0">
                <a:solidFill>
                  <a:srgbClr val="FF0000"/>
                </a:solidFill>
              </a:rPr>
              <a:t>EMERGENCY RESPONSE PLAN </a:t>
            </a:r>
            <a:r>
              <a:rPr lang="en-US" dirty="0"/>
              <a:t>is a must !!</a:t>
            </a:r>
          </a:p>
          <a:p>
            <a:r>
              <a:rPr lang="en-US" dirty="0"/>
              <a:t>However, most of the safety systems in the plant were not in operating order. </a:t>
            </a:r>
          </a:p>
          <a:p>
            <a:pPr marL="800100" lvl="2" indent="-514350"/>
            <a:r>
              <a:rPr lang="en-US" sz="2200" dirty="0"/>
              <a:t>The vent gas scrubber designed to neutralize the gas was shut down as it was deemed unnecessary during periods when production was suspended.  </a:t>
            </a:r>
          </a:p>
          <a:p>
            <a:pPr marL="800100" lvl="2" indent="-514350"/>
            <a:r>
              <a:rPr lang="en-US" sz="2200" dirty="0"/>
              <a:t>Moreover, the flare tower could only handle a quarter of the gas that leaked in 1984, and it was out of order because of a repair</a:t>
            </a:r>
          </a:p>
          <a:p>
            <a:pPr marL="800100" lvl="2" indent="-514350"/>
            <a:r>
              <a:rPr lang="en-US" sz="2200" dirty="0"/>
              <a:t>To reduce energy costs, the refrigeration system had been shut down for 5 months,</a:t>
            </a:r>
          </a:p>
          <a:p>
            <a:pPr marL="800100" lvl="2" indent="-514350"/>
            <a:r>
              <a:rPr lang="en-US" sz="2200" dirty="0"/>
              <a:t>Most of the instrumentation was defective or non-operational </a:t>
            </a:r>
          </a:p>
          <a:p>
            <a:pPr marL="285750" lvl="2" indent="0">
              <a:buNone/>
            </a:pPr>
            <a:r>
              <a:rPr lang="en-US" sz="2200" b="1" dirty="0">
                <a:solidFill>
                  <a:srgbClr val="0000CC"/>
                </a:solidFill>
              </a:rPr>
              <a:t>Disregard for safety, with commercial goals over-riding essential engineering needs </a:t>
            </a:r>
          </a:p>
        </p:txBody>
      </p:sp>
      <p:sp>
        <p:nvSpPr>
          <p:cNvPr id="4" name="Slide Number Placeholder 3">
            <a:extLst>
              <a:ext uri="{FF2B5EF4-FFF2-40B4-BE49-F238E27FC236}">
                <a16:creationId xmlns:a16="http://schemas.microsoft.com/office/drawing/2014/main" id="{D8F0488F-606E-4F81-9EF8-769992B7DF6D}"/>
              </a:ext>
            </a:extLst>
          </p:cNvPr>
          <p:cNvSpPr>
            <a:spLocks noGrp="1"/>
          </p:cNvSpPr>
          <p:nvPr>
            <p:ph type="sldNum" sz="quarter" idx="12"/>
          </p:nvPr>
        </p:nvSpPr>
        <p:spPr/>
        <p:txBody>
          <a:bodyPr/>
          <a:lstStyle/>
          <a:p>
            <a:fld id="{69E57DC2-970A-4B3E-BB1C-7A09969E49DF}" type="slidenum">
              <a:rPr lang="en-US" smtClean="0"/>
              <a:t>53</a:t>
            </a:fld>
            <a:endParaRPr lang="en-US" dirty="0"/>
          </a:p>
        </p:txBody>
      </p:sp>
    </p:spTree>
    <p:extLst>
      <p:ext uri="{BB962C8B-B14F-4D97-AF65-F5344CB8AC3E}">
        <p14:creationId xmlns:p14="http://schemas.microsoft.com/office/powerpoint/2010/main" val="54656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additive="base">
                                        <p:cTn id="4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582083"/>
            <a:ext cx="9601196" cy="903818"/>
          </a:xfrm>
        </p:spPr>
        <p:txBody>
          <a:bodyPr/>
          <a:lstStyle/>
          <a:p>
            <a:r>
              <a:rPr lang="en-US" dirty="0"/>
              <a:t>Ethical Issues -</a:t>
            </a:r>
            <a:r>
              <a:rPr lang="en-US" b="1" dirty="0"/>
              <a:t>Responsibility for Safety</a:t>
            </a:r>
            <a:endParaRPr lang="en-US" dirty="0"/>
          </a:p>
        </p:txBody>
      </p:sp>
      <p:sp>
        <p:nvSpPr>
          <p:cNvPr id="3" name="Content Placeholder 2"/>
          <p:cNvSpPr>
            <a:spLocks noGrp="1"/>
          </p:cNvSpPr>
          <p:nvPr>
            <p:ph idx="1"/>
          </p:nvPr>
        </p:nvSpPr>
        <p:spPr>
          <a:xfrm>
            <a:off x="1295401" y="1485901"/>
            <a:ext cx="9601196" cy="4389967"/>
          </a:xfrm>
        </p:spPr>
        <p:txBody>
          <a:bodyPr>
            <a:normAutofit lnSpcReduction="10000"/>
          </a:bodyPr>
          <a:lstStyle/>
          <a:p>
            <a:r>
              <a:rPr lang="en-US" dirty="0"/>
              <a:t>Safety Audits were done annually in US and European factories, but every two years in other parts of the world</a:t>
            </a:r>
          </a:p>
          <a:p>
            <a:pPr marL="0" indent="0">
              <a:buNone/>
            </a:pPr>
            <a:r>
              <a:rPr lang="en-US" b="1" dirty="0">
                <a:solidFill>
                  <a:srgbClr val="0000CC"/>
                </a:solidFill>
              </a:rPr>
              <a:t>	Bias against third world countries in not carrying out Safety Audits at 	the period globally / Conflict of Interest – cost of Audit   </a:t>
            </a:r>
          </a:p>
          <a:p>
            <a:r>
              <a:rPr lang="en-US" dirty="0"/>
              <a:t>The tanks storing the MIC gas were overloaded more than 60 percent of capacity based on UCC manuals. The purpose of this is to allocate extra space to dilute the gases in case of emergencies. </a:t>
            </a:r>
          </a:p>
          <a:p>
            <a:pPr marL="0" indent="0">
              <a:buNone/>
            </a:pPr>
            <a:r>
              <a:rPr lang="en-US" dirty="0"/>
              <a:t>	</a:t>
            </a:r>
            <a:r>
              <a:rPr lang="en-US" b="1" dirty="0">
                <a:solidFill>
                  <a:srgbClr val="0000CC"/>
                </a:solidFill>
              </a:rPr>
              <a:t>Deviation from standard procedures / disregard for safety</a:t>
            </a:r>
          </a:p>
          <a:p>
            <a:r>
              <a:rPr lang="en-US" dirty="0"/>
              <a:t> </a:t>
            </a:r>
          </a:p>
          <a:p>
            <a:pPr marL="0" indent="0">
              <a:buNone/>
            </a:pPr>
            <a:r>
              <a:rPr lang="en-US" sz="2200" dirty="0"/>
              <a:t>	</a:t>
            </a:r>
          </a:p>
          <a:p>
            <a:pPr lvl="2"/>
            <a:endParaRPr lang="en-US" sz="2000" dirty="0"/>
          </a:p>
          <a:p>
            <a:endParaRPr lang="en-US" dirty="0"/>
          </a:p>
        </p:txBody>
      </p:sp>
      <p:sp>
        <p:nvSpPr>
          <p:cNvPr id="4" name="Slide Number Placeholder 3">
            <a:extLst>
              <a:ext uri="{FF2B5EF4-FFF2-40B4-BE49-F238E27FC236}">
                <a16:creationId xmlns:a16="http://schemas.microsoft.com/office/drawing/2014/main" id="{4E25EB16-56C2-4D42-B0DB-9DCD1AAEB483}"/>
              </a:ext>
            </a:extLst>
          </p:cNvPr>
          <p:cNvSpPr>
            <a:spLocks noGrp="1"/>
          </p:cNvSpPr>
          <p:nvPr>
            <p:ph type="sldNum" sz="quarter" idx="12"/>
          </p:nvPr>
        </p:nvSpPr>
        <p:spPr/>
        <p:txBody>
          <a:bodyPr/>
          <a:lstStyle/>
          <a:p>
            <a:fld id="{69E57DC2-970A-4B3E-BB1C-7A09969E49DF}" type="slidenum">
              <a:rPr lang="en-US" smtClean="0"/>
              <a:t>54</a:t>
            </a:fld>
            <a:endParaRPr lang="en-US" dirty="0"/>
          </a:p>
        </p:txBody>
      </p:sp>
    </p:spTree>
    <p:extLst>
      <p:ext uri="{BB962C8B-B14F-4D97-AF65-F5344CB8AC3E}">
        <p14:creationId xmlns:p14="http://schemas.microsoft.com/office/powerpoint/2010/main" val="28871915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700086"/>
            <a:ext cx="9601200" cy="771525"/>
          </a:xfrm>
        </p:spPr>
        <p:txBody>
          <a:bodyPr>
            <a:normAutofit fontScale="90000"/>
          </a:bodyPr>
          <a:lstStyle/>
          <a:p>
            <a:r>
              <a:rPr lang="en-US" dirty="0"/>
              <a:t>Ethical Issues - </a:t>
            </a:r>
            <a:r>
              <a:rPr lang="en-US" b="1" dirty="0"/>
              <a:t>Responsibility for Safety</a:t>
            </a:r>
            <a:br>
              <a:rPr lang="en-US" b="1" dirty="0"/>
            </a:br>
            <a:endParaRPr lang="en-US" dirty="0"/>
          </a:p>
        </p:txBody>
      </p:sp>
      <p:sp>
        <p:nvSpPr>
          <p:cNvPr id="3" name="Content Placeholder 2"/>
          <p:cNvSpPr>
            <a:spLocks noGrp="1"/>
          </p:cNvSpPr>
          <p:nvPr>
            <p:ph idx="1"/>
          </p:nvPr>
        </p:nvSpPr>
        <p:spPr>
          <a:xfrm>
            <a:off x="1128713" y="1328737"/>
            <a:ext cx="10215561" cy="5529263"/>
          </a:xfrm>
        </p:spPr>
        <p:txBody>
          <a:bodyPr>
            <a:normAutofit/>
          </a:bodyPr>
          <a:lstStyle/>
          <a:p>
            <a:r>
              <a:rPr lang="en-US" dirty="0"/>
              <a:t>Another aspect of responsibility of safety is that the workers were not given proper training / education on the safety procedures. Use of low cost workers reduced UCIL’s expenditure, but the company responsibility was in keeping the workspace safe and accident-free.</a:t>
            </a:r>
          </a:p>
          <a:p>
            <a:pPr marL="0" indent="0">
              <a:buNone/>
            </a:pPr>
            <a:r>
              <a:rPr lang="en-US" b="1" dirty="0">
                <a:solidFill>
                  <a:srgbClr val="0000CC"/>
                </a:solidFill>
              </a:rPr>
              <a:t>	Corporate goals taking precedence over technical requirements </a:t>
            </a:r>
          </a:p>
          <a:p>
            <a:pPr>
              <a:buFont typeface="Arial" panose="020B0604020202020204" pitchFamily="34" charset="0"/>
              <a:buChar char="•"/>
            </a:pPr>
            <a:r>
              <a:rPr lang="en-US" dirty="0"/>
              <a:t>Investigations highlight a gradual deterioration of safety practices in regard to the MIC, which had become less relevant to plant operations. </a:t>
            </a:r>
          </a:p>
          <a:p>
            <a:pPr>
              <a:buFont typeface="Arial" panose="020B0604020202020204" pitchFamily="34" charset="0"/>
              <a:buChar char="•"/>
            </a:pPr>
            <a:r>
              <a:rPr lang="en-US" dirty="0"/>
              <a:t>By 1984, only six of the original twelve operators were still working with MIC and the number of supervisory personnel had also been halved. No maintenance supervisor was placed on the night shift and instrument readings were taken every two hours, rather than the previous and required one-hour readings. </a:t>
            </a:r>
          </a:p>
          <a:p>
            <a:pPr marL="0" indent="0">
              <a:buNone/>
            </a:pPr>
            <a:r>
              <a:rPr lang="en-US" b="1" dirty="0">
                <a:solidFill>
                  <a:srgbClr val="0000CC"/>
                </a:solidFill>
              </a:rPr>
              <a:t>	Corporate goals taking precedence over technical requirements </a:t>
            </a:r>
          </a:p>
          <a:p>
            <a:pPr marL="0" indent="0">
              <a:buNone/>
            </a:pPr>
            <a:endParaRPr lang="en-US" dirty="0"/>
          </a:p>
        </p:txBody>
      </p:sp>
      <p:sp>
        <p:nvSpPr>
          <p:cNvPr id="4" name="Slide Number Placeholder 3">
            <a:extLst>
              <a:ext uri="{FF2B5EF4-FFF2-40B4-BE49-F238E27FC236}">
                <a16:creationId xmlns:a16="http://schemas.microsoft.com/office/drawing/2014/main" id="{7A5F265C-2C7B-4B6A-A189-817419E55563}"/>
              </a:ext>
            </a:extLst>
          </p:cNvPr>
          <p:cNvSpPr>
            <a:spLocks noGrp="1"/>
          </p:cNvSpPr>
          <p:nvPr>
            <p:ph type="sldNum" sz="quarter" idx="12"/>
          </p:nvPr>
        </p:nvSpPr>
        <p:spPr/>
        <p:txBody>
          <a:bodyPr/>
          <a:lstStyle/>
          <a:p>
            <a:fld id="{69E57DC2-970A-4B3E-BB1C-7A09969E49DF}" type="slidenum">
              <a:rPr lang="en-US" smtClean="0"/>
              <a:t>55</a:t>
            </a:fld>
            <a:endParaRPr lang="en-US" dirty="0"/>
          </a:p>
        </p:txBody>
      </p:sp>
    </p:spTree>
    <p:extLst>
      <p:ext uri="{BB962C8B-B14F-4D97-AF65-F5344CB8AC3E}">
        <p14:creationId xmlns:p14="http://schemas.microsoft.com/office/powerpoint/2010/main" val="162644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1613" y="742950"/>
            <a:ext cx="9601200" cy="742950"/>
          </a:xfrm>
        </p:spPr>
        <p:txBody>
          <a:bodyPr>
            <a:normAutofit fontScale="90000"/>
          </a:bodyPr>
          <a:lstStyle/>
          <a:p>
            <a:r>
              <a:rPr lang="en-US" dirty="0"/>
              <a:t>Ethical Issues - </a:t>
            </a:r>
            <a:r>
              <a:rPr lang="en-US" b="1" dirty="0"/>
              <a:t>Responsibility for Safety</a:t>
            </a:r>
            <a:br>
              <a:rPr lang="en-US" b="1" dirty="0"/>
            </a:br>
            <a:endParaRPr lang="en-US" dirty="0"/>
          </a:p>
        </p:txBody>
      </p:sp>
      <p:sp>
        <p:nvSpPr>
          <p:cNvPr id="3" name="Content Placeholder 2"/>
          <p:cNvSpPr>
            <a:spLocks noGrp="1"/>
          </p:cNvSpPr>
          <p:nvPr>
            <p:ph idx="1"/>
          </p:nvPr>
        </p:nvSpPr>
        <p:spPr>
          <a:xfrm>
            <a:off x="1371600" y="1328737"/>
            <a:ext cx="9601200" cy="5000626"/>
          </a:xfrm>
        </p:spPr>
        <p:txBody>
          <a:bodyPr>
            <a:normAutofit/>
          </a:bodyPr>
          <a:lstStyle/>
          <a:p>
            <a:r>
              <a:rPr lang="en-US" dirty="0"/>
              <a:t>Workers made complaints about the cuts through their union but were ignored. One employee was fired after going on a 15-day hunger strike. </a:t>
            </a:r>
          </a:p>
          <a:p>
            <a:r>
              <a:rPr lang="en-US" dirty="0"/>
              <a:t>70% of the plant's employees were fined before the disaster for refusing to deviate from the proper safety regulations under pressure from the management.</a:t>
            </a:r>
            <a:endParaRPr lang="en-US" baseline="30000" dirty="0"/>
          </a:p>
          <a:p>
            <a:pPr marL="0" indent="0">
              <a:buNone/>
            </a:pPr>
            <a:r>
              <a:rPr lang="en-US" b="1" dirty="0">
                <a:solidFill>
                  <a:srgbClr val="0000CC"/>
                </a:solidFill>
              </a:rPr>
              <a:t>	Corporate goals taking precedence over technical requirements </a:t>
            </a:r>
          </a:p>
          <a:p>
            <a:pPr marL="0" indent="0">
              <a:buNone/>
            </a:pPr>
            <a:endParaRPr lang="en-US" b="1" dirty="0">
              <a:solidFill>
                <a:srgbClr val="0000CC"/>
              </a:solidFill>
            </a:endParaRPr>
          </a:p>
          <a:p>
            <a:r>
              <a:rPr lang="en-US" sz="2800" b="1" dirty="0"/>
              <a:t>UCIL and the engineers of the chemical plant have </a:t>
            </a:r>
            <a:r>
              <a:rPr lang="en-US" sz="2800" b="1" dirty="0">
                <a:solidFill>
                  <a:srgbClr val="FF0000"/>
                </a:solidFill>
              </a:rPr>
              <a:t>failed to ethically adhere to their responsibilities towards safety, </a:t>
            </a:r>
            <a:r>
              <a:rPr lang="en-US" sz="2800" b="1" dirty="0"/>
              <a:t>and their negligence had ultimately cost the community dearly.</a:t>
            </a:r>
          </a:p>
          <a:p>
            <a:endParaRPr lang="en-US" dirty="0"/>
          </a:p>
        </p:txBody>
      </p:sp>
      <p:sp>
        <p:nvSpPr>
          <p:cNvPr id="4" name="Slide Number Placeholder 3">
            <a:extLst>
              <a:ext uri="{FF2B5EF4-FFF2-40B4-BE49-F238E27FC236}">
                <a16:creationId xmlns:a16="http://schemas.microsoft.com/office/drawing/2014/main" id="{A6B0E545-2B32-4EF1-AA59-31D906A427AD}"/>
              </a:ext>
            </a:extLst>
          </p:cNvPr>
          <p:cNvSpPr>
            <a:spLocks noGrp="1"/>
          </p:cNvSpPr>
          <p:nvPr>
            <p:ph type="sldNum" sz="quarter" idx="12"/>
          </p:nvPr>
        </p:nvSpPr>
        <p:spPr/>
        <p:txBody>
          <a:bodyPr/>
          <a:lstStyle/>
          <a:p>
            <a:fld id="{69E57DC2-970A-4B3E-BB1C-7A09969E49DF}" type="slidenum">
              <a:rPr lang="en-US" smtClean="0"/>
              <a:t>56</a:t>
            </a:fld>
            <a:endParaRPr lang="en-US" dirty="0"/>
          </a:p>
        </p:txBody>
      </p:sp>
    </p:spTree>
    <p:extLst>
      <p:ext uri="{BB962C8B-B14F-4D97-AF65-F5344CB8AC3E}">
        <p14:creationId xmlns:p14="http://schemas.microsoft.com/office/powerpoint/2010/main" val="4162141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700085"/>
            <a:ext cx="9601200" cy="771525"/>
          </a:xfrm>
        </p:spPr>
        <p:txBody>
          <a:bodyPr>
            <a:normAutofit fontScale="90000"/>
          </a:bodyPr>
          <a:lstStyle/>
          <a:p>
            <a:r>
              <a:rPr lang="en-US" dirty="0"/>
              <a:t>Ethical Issues - </a:t>
            </a:r>
            <a:r>
              <a:rPr lang="en-US" b="1" dirty="0"/>
              <a:t>Conflict of Interest</a:t>
            </a:r>
            <a:br>
              <a:rPr lang="en-US" b="1" dirty="0"/>
            </a:br>
            <a:endParaRPr lang="en-US" dirty="0"/>
          </a:p>
        </p:txBody>
      </p:sp>
      <p:sp>
        <p:nvSpPr>
          <p:cNvPr id="3" name="Content Placeholder 2"/>
          <p:cNvSpPr>
            <a:spLocks noGrp="1"/>
          </p:cNvSpPr>
          <p:nvPr>
            <p:ph idx="1"/>
          </p:nvPr>
        </p:nvSpPr>
        <p:spPr>
          <a:xfrm>
            <a:off x="1371600" y="1085848"/>
            <a:ext cx="9601200" cy="5614989"/>
          </a:xfrm>
        </p:spPr>
        <p:txBody>
          <a:bodyPr>
            <a:normAutofit/>
          </a:bodyPr>
          <a:lstStyle/>
          <a:p>
            <a:r>
              <a:rPr lang="en-US" dirty="0"/>
              <a:t>In the Bhopal factory, UCIL sought to minimize cost to obtain higher profits as its main motive and priority. </a:t>
            </a:r>
          </a:p>
          <a:p>
            <a:r>
              <a:rPr lang="en-US" dirty="0"/>
              <a:t>This indirectly lowered the quality of man power, specialization, skill level and morality of workers of the plant .</a:t>
            </a:r>
          </a:p>
          <a:p>
            <a:r>
              <a:rPr lang="en-US" dirty="0"/>
              <a:t>After the year 1982, safety practices were neglected due to this </a:t>
            </a:r>
            <a:r>
              <a:rPr lang="en-US" b="1" dirty="0">
                <a:solidFill>
                  <a:srgbClr val="0000CC"/>
                </a:solidFill>
              </a:rPr>
              <a:t>conflict of interest</a:t>
            </a:r>
            <a:r>
              <a:rPr lang="en-US" dirty="0"/>
              <a:t>. This was partly due to a</a:t>
            </a:r>
          </a:p>
          <a:p>
            <a:pPr lvl="1"/>
            <a:r>
              <a:rPr lang="en-US" sz="2400" dirty="0"/>
              <a:t>high turnover of employees,</a:t>
            </a:r>
          </a:p>
          <a:p>
            <a:pPr lvl="1"/>
            <a:r>
              <a:rPr lang="en-US" sz="2400" dirty="0"/>
              <a:t> failure to train new employees’ effectively and </a:t>
            </a:r>
          </a:p>
          <a:p>
            <a:pPr lvl="1"/>
            <a:r>
              <a:rPr lang="en-US" sz="2400" dirty="0"/>
              <a:t>low technical preparedness of the local </a:t>
            </a:r>
            <a:r>
              <a:rPr lang="en-US" sz="2400" dirty="0" err="1"/>
              <a:t>labour</a:t>
            </a:r>
            <a:r>
              <a:rPr lang="en-US" sz="2400" dirty="0"/>
              <a:t> pool.  </a:t>
            </a:r>
          </a:p>
          <a:p>
            <a:r>
              <a:rPr lang="en-US" dirty="0"/>
              <a:t>It can be said that the recruitment and </a:t>
            </a:r>
            <a:r>
              <a:rPr lang="en-US" dirty="0" err="1"/>
              <a:t>retainment</a:t>
            </a:r>
            <a:r>
              <a:rPr lang="en-US" dirty="0"/>
              <a:t> of quality employees for the right job was not preserved, thus giving room for accidents to happen as it was no longer a safe, healthy and supportive workplace.</a:t>
            </a:r>
          </a:p>
          <a:p>
            <a:endParaRPr lang="en-US" sz="2800" b="1" dirty="0"/>
          </a:p>
          <a:p>
            <a:endParaRPr lang="en-US" dirty="0"/>
          </a:p>
        </p:txBody>
      </p:sp>
      <p:sp>
        <p:nvSpPr>
          <p:cNvPr id="4" name="Slide Number Placeholder 3">
            <a:extLst>
              <a:ext uri="{FF2B5EF4-FFF2-40B4-BE49-F238E27FC236}">
                <a16:creationId xmlns:a16="http://schemas.microsoft.com/office/drawing/2014/main" id="{65A0AF51-AB5B-44E5-A547-6000D6D1537B}"/>
              </a:ext>
            </a:extLst>
          </p:cNvPr>
          <p:cNvSpPr>
            <a:spLocks noGrp="1"/>
          </p:cNvSpPr>
          <p:nvPr>
            <p:ph type="sldNum" sz="quarter" idx="12"/>
          </p:nvPr>
        </p:nvSpPr>
        <p:spPr/>
        <p:txBody>
          <a:bodyPr/>
          <a:lstStyle/>
          <a:p>
            <a:fld id="{69E57DC2-970A-4B3E-BB1C-7A09969E49DF}" type="slidenum">
              <a:rPr lang="en-US" smtClean="0"/>
              <a:t>57</a:t>
            </a:fld>
            <a:endParaRPr lang="en-US" dirty="0"/>
          </a:p>
        </p:txBody>
      </p:sp>
    </p:spTree>
    <p:extLst>
      <p:ext uri="{BB962C8B-B14F-4D97-AF65-F5344CB8AC3E}">
        <p14:creationId xmlns:p14="http://schemas.microsoft.com/office/powerpoint/2010/main" val="166214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587" y="671512"/>
            <a:ext cx="9601200" cy="885825"/>
          </a:xfrm>
        </p:spPr>
        <p:txBody>
          <a:bodyPr>
            <a:normAutofit fontScale="90000"/>
          </a:bodyPr>
          <a:lstStyle/>
          <a:p>
            <a:r>
              <a:rPr lang="en-US" dirty="0"/>
              <a:t>Ethical Issues - </a:t>
            </a:r>
            <a:r>
              <a:rPr lang="en-US" b="1" dirty="0"/>
              <a:t>Responsibility</a:t>
            </a:r>
            <a:br>
              <a:rPr lang="en-US" b="1" dirty="0"/>
            </a:br>
            <a:endParaRPr lang="en-US" dirty="0"/>
          </a:p>
        </p:txBody>
      </p:sp>
      <p:sp>
        <p:nvSpPr>
          <p:cNvPr id="3" name="Content Placeholder 2"/>
          <p:cNvSpPr>
            <a:spLocks noGrp="1"/>
          </p:cNvSpPr>
          <p:nvPr>
            <p:ph idx="1"/>
          </p:nvPr>
        </p:nvSpPr>
        <p:spPr>
          <a:xfrm>
            <a:off x="1400175" y="1343025"/>
            <a:ext cx="9601200" cy="5900737"/>
          </a:xfrm>
        </p:spPr>
        <p:txBody>
          <a:bodyPr>
            <a:normAutofit/>
          </a:bodyPr>
          <a:lstStyle/>
          <a:p>
            <a:r>
              <a:rPr lang="en-US" sz="2400" dirty="0"/>
              <a:t>Furthermore, after the disaster breakdown, the director of UCC in UCIL  moved back to America, denying the breakdown at the factory was related to him or his company. </a:t>
            </a:r>
          </a:p>
          <a:p>
            <a:r>
              <a:rPr lang="en-US" sz="2400" dirty="0"/>
              <a:t>He stated that the breakdown was caused by the human errors which came from the workers at the factory and not the management nor the top personnel </a:t>
            </a:r>
          </a:p>
          <a:p>
            <a:r>
              <a:rPr lang="en-US" sz="2400" dirty="0"/>
              <a:t>The action of UCC denying responsibility for the tragedy and  blaming the low-class workers is </a:t>
            </a:r>
            <a:r>
              <a:rPr lang="en-US" sz="2400" b="1" dirty="0">
                <a:solidFill>
                  <a:srgbClr val="0000CC"/>
                </a:solidFill>
              </a:rPr>
              <a:t>professionally unethical. </a:t>
            </a:r>
            <a:r>
              <a:rPr lang="en-US" sz="2400" dirty="0"/>
              <a:t>They took advantage of the illiterate and uneducated workers of the factory to run away from the blame. </a:t>
            </a:r>
          </a:p>
          <a:p>
            <a:r>
              <a:rPr lang="en-US" sz="2400" dirty="0"/>
              <a:t>As a result, the government of India fined the UCC in United States for all the loss of lives related to the factory breakdown with the amount of $470 million, and distributed to the family of deceased.</a:t>
            </a:r>
          </a:p>
        </p:txBody>
      </p:sp>
      <p:sp>
        <p:nvSpPr>
          <p:cNvPr id="4" name="Slide Number Placeholder 3">
            <a:extLst>
              <a:ext uri="{FF2B5EF4-FFF2-40B4-BE49-F238E27FC236}">
                <a16:creationId xmlns:a16="http://schemas.microsoft.com/office/drawing/2014/main" id="{965A0ADC-AFCB-479B-80D3-C48EC4F1431A}"/>
              </a:ext>
            </a:extLst>
          </p:cNvPr>
          <p:cNvSpPr>
            <a:spLocks noGrp="1"/>
          </p:cNvSpPr>
          <p:nvPr>
            <p:ph type="sldNum" sz="quarter" idx="12"/>
          </p:nvPr>
        </p:nvSpPr>
        <p:spPr/>
        <p:txBody>
          <a:bodyPr/>
          <a:lstStyle/>
          <a:p>
            <a:fld id="{69E57DC2-970A-4B3E-BB1C-7A09969E49DF}" type="slidenum">
              <a:rPr lang="en-US" smtClean="0"/>
              <a:t>58</a:t>
            </a:fld>
            <a:endParaRPr lang="en-US" dirty="0"/>
          </a:p>
        </p:txBody>
      </p:sp>
    </p:spTree>
    <p:extLst>
      <p:ext uri="{BB962C8B-B14F-4D97-AF65-F5344CB8AC3E}">
        <p14:creationId xmlns:p14="http://schemas.microsoft.com/office/powerpoint/2010/main" val="182191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548687" y="600075"/>
            <a:ext cx="3409950" cy="5500687"/>
          </a:xfrm>
          <a:prstGeom prst="rect">
            <a:avLst/>
          </a:prstGeom>
        </p:spPr>
      </p:pic>
      <p:pic>
        <p:nvPicPr>
          <p:cNvPr id="2" name="Picture 1"/>
          <p:cNvPicPr>
            <a:picLocks noChangeAspect="1"/>
          </p:cNvPicPr>
          <p:nvPr/>
        </p:nvPicPr>
        <p:blipFill>
          <a:blip r:embed="rId3"/>
          <a:stretch>
            <a:fillRect/>
          </a:stretch>
        </p:blipFill>
        <p:spPr>
          <a:xfrm>
            <a:off x="4795837" y="1485901"/>
            <a:ext cx="3062288" cy="3128962"/>
          </a:xfrm>
          <a:prstGeom prst="rect">
            <a:avLst/>
          </a:prstGeom>
        </p:spPr>
      </p:pic>
      <p:pic>
        <p:nvPicPr>
          <p:cNvPr id="3" name="Picture 2"/>
          <p:cNvPicPr>
            <a:picLocks noChangeAspect="1"/>
          </p:cNvPicPr>
          <p:nvPr/>
        </p:nvPicPr>
        <p:blipFill>
          <a:blip r:embed="rId4"/>
          <a:stretch>
            <a:fillRect/>
          </a:stretch>
        </p:blipFill>
        <p:spPr>
          <a:xfrm>
            <a:off x="1028701" y="3729038"/>
            <a:ext cx="3076574" cy="2771774"/>
          </a:xfrm>
          <a:prstGeom prst="rect">
            <a:avLst/>
          </a:prstGeom>
        </p:spPr>
      </p:pic>
      <p:pic>
        <p:nvPicPr>
          <p:cNvPr id="5" name="Picture 4"/>
          <p:cNvPicPr>
            <a:picLocks noChangeAspect="1"/>
          </p:cNvPicPr>
          <p:nvPr/>
        </p:nvPicPr>
        <p:blipFill>
          <a:blip r:embed="rId5"/>
          <a:stretch>
            <a:fillRect/>
          </a:stretch>
        </p:blipFill>
        <p:spPr>
          <a:xfrm>
            <a:off x="1028701" y="242888"/>
            <a:ext cx="3076574" cy="3128962"/>
          </a:xfrm>
          <a:prstGeom prst="rect">
            <a:avLst/>
          </a:prstGeom>
        </p:spPr>
      </p:pic>
      <p:sp>
        <p:nvSpPr>
          <p:cNvPr id="6" name="TextBox 5"/>
          <p:cNvSpPr txBox="1"/>
          <p:nvPr/>
        </p:nvSpPr>
        <p:spPr>
          <a:xfrm>
            <a:off x="4900614" y="5529263"/>
            <a:ext cx="2957512" cy="461665"/>
          </a:xfrm>
          <a:prstGeom prst="rect">
            <a:avLst/>
          </a:prstGeom>
          <a:noFill/>
        </p:spPr>
        <p:txBody>
          <a:bodyPr wrap="square" rtlCol="0">
            <a:spAutoFit/>
          </a:bodyPr>
          <a:lstStyle/>
          <a:p>
            <a:r>
              <a:rPr lang="en-US" sz="2400" b="1" dirty="0"/>
              <a:t>THE AFTERMATH</a:t>
            </a:r>
          </a:p>
        </p:txBody>
      </p:sp>
      <p:sp>
        <p:nvSpPr>
          <p:cNvPr id="7" name="Slide Number Placeholder 6">
            <a:extLst>
              <a:ext uri="{FF2B5EF4-FFF2-40B4-BE49-F238E27FC236}">
                <a16:creationId xmlns:a16="http://schemas.microsoft.com/office/drawing/2014/main" id="{1F582A51-4D7A-4F2C-8557-020C863D7D17}"/>
              </a:ext>
            </a:extLst>
          </p:cNvPr>
          <p:cNvSpPr>
            <a:spLocks noGrp="1"/>
          </p:cNvSpPr>
          <p:nvPr>
            <p:ph type="sldNum" sz="quarter" idx="12"/>
          </p:nvPr>
        </p:nvSpPr>
        <p:spPr/>
        <p:txBody>
          <a:bodyPr/>
          <a:lstStyle/>
          <a:p>
            <a:fld id="{69E57DC2-970A-4B3E-BB1C-7A09969E49DF}" type="slidenum">
              <a:rPr lang="en-US" smtClean="0"/>
              <a:t>59</a:t>
            </a:fld>
            <a:endParaRPr lang="en-US" dirty="0"/>
          </a:p>
        </p:txBody>
      </p:sp>
    </p:spTree>
    <p:extLst>
      <p:ext uri="{BB962C8B-B14F-4D97-AF65-F5344CB8AC3E}">
        <p14:creationId xmlns:p14="http://schemas.microsoft.com/office/powerpoint/2010/main" val="3861266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92175"/>
          </a:xfrm>
        </p:spPr>
        <p:txBody>
          <a:bodyPr/>
          <a:lstStyle/>
          <a:p>
            <a:r>
              <a:rPr lang="en-US" b="1" dirty="0">
                <a:solidFill>
                  <a:srgbClr val="C00000"/>
                </a:solidFill>
              </a:rPr>
              <a:t>Dhaka garment factory collapse</a:t>
            </a:r>
            <a:endParaRPr lang="en-US" dirty="0"/>
          </a:p>
        </p:txBody>
      </p:sp>
      <p:sp>
        <p:nvSpPr>
          <p:cNvPr id="3" name="Content Placeholder 2"/>
          <p:cNvSpPr>
            <a:spLocks noGrp="1"/>
          </p:cNvSpPr>
          <p:nvPr>
            <p:ph idx="1"/>
          </p:nvPr>
        </p:nvSpPr>
        <p:spPr>
          <a:xfrm>
            <a:off x="838200" y="1357313"/>
            <a:ext cx="10515600" cy="5200650"/>
          </a:xfrm>
        </p:spPr>
        <p:txBody>
          <a:bodyPr/>
          <a:lstStyle/>
          <a:p>
            <a:r>
              <a:rPr lang="en-US" dirty="0"/>
              <a:t>On 23 April 2013 (one day before the collapse), a TV channel recorded footage that </a:t>
            </a:r>
            <a:r>
              <a:rPr lang="en-US" dirty="0">
                <a:solidFill>
                  <a:srgbClr val="3333CC"/>
                </a:solidFill>
              </a:rPr>
              <a:t>showed cracks </a:t>
            </a:r>
            <a:r>
              <a:rPr lang="en-US" dirty="0"/>
              <a:t>in the Rana Plaza building. Immediately afterward, the building was evacuated, and the shops and the bank on the lower floors were closed.</a:t>
            </a:r>
          </a:p>
          <a:p>
            <a:r>
              <a:rPr lang="en-US" dirty="0"/>
              <a:t> Later in the day, </a:t>
            </a:r>
            <a:r>
              <a:rPr lang="en-US" dirty="0" err="1"/>
              <a:t>Sohel</a:t>
            </a:r>
            <a:r>
              <a:rPr lang="en-US" dirty="0"/>
              <a:t> Rana together with an official of the Local Authority, told the media that </a:t>
            </a:r>
            <a:r>
              <a:rPr lang="en-US" dirty="0">
                <a:solidFill>
                  <a:srgbClr val="3333CC"/>
                </a:solidFill>
              </a:rPr>
              <a:t>the building was safe </a:t>
            </a:r>
            <a:r>
              <a:rPr lang="en-US" dirty="0"/>
              <a:t>and workers should return the next day. </a:t>
            </a:r>
          </a:p>
          <a:p>
            <a:r>
              <a:rPr lang="en-US" dirty="0"/>
              <a:t>Managers at some garment factories </a:t>
            </a:r>
            <a:r>
              <a:rPr lang="en-US" dirty="0">
                <a:solidFill>
                  <a:srgbClr val="3333CC"/>
                </a:solidFill>
              </a:rPr>
              <a:t>threatened to withhold a month's pay from workers who refused to come to work.</a:t>
            </a:r>
          </a:p>
        </p:txBody>
      </p:sp>
      <p:sp>
        <p:nvSpPr>
          <p:cNvPr id="4" name="Slide Number Placeholder 3">
            <a:extLst>
              <a:ext uri="{FF2B5EF4-FFF2-40B4-BE49-F238E27FC236}">
                <a16:creationId xmlns:a16="http://schemas.microsoft.com/office/drawing/2014/main" id="{8BAFF75A-64C3-491F-A5F2-5E9230AC19F2}"/>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242655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bhopal disas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1185862" y="531793"/>
            <a:ext cx="7815263" cy="1415772"/>
          </a:xfrm>
          <a:prstGeom prst="rect">
            <a:avLst/>
          </a:prstGeom>
        </p:spPr>
        <p:txBody>
          <a:bodyPr wrap="square">
            <a:spAutoFit/>
          </a:bodyPr>
          <a:lstStyle/>
          <a:p>
            <a:r>
              <a:rPr lang="en-US" sz="2400" b="1" dirty="0"/>
              <a:t>Bhopal Gas Disaster Girl</a:t>
            </a:r>
          </a:p>
          <a:p>
            <a:endParaRPr lang="en-US" dirty="0"/>
          </a:p>
          <a:p>
            <a:r>
              <a:rPr lang="en-US" sz="2200" dirty="0"/>
              <a:t>“Every particle of the soil felt your suffocation where you rested,</a:t>
            </a:r>
          </a:p>
          <a:p>
            <a:r>
              <a:rPr lang="en-US" sz="2200" dirty="0"/>
              <a:t>Surprisingly the cause of suffocation was still breathing normal.”</a:t>
            </a:r>
          </a:p>
        </p:txBody>
      </p:sp>
      <p:pic>
        <p:nvPicPr>
          <p:cNvPr id="10" name="Picture 9"/>
          <p:cNvPicPr>
            <a:picLocks noChangeAspect="1"/>
          </p:cNvPicPr>
          <p:nvPr/>
        </p:nvPicPr>
        <p:blipFill>
          <a:blip r:embed="rId2"/>
          <a:stretch>
            <a:fillRect/>
          </a:stretch>
        </p:blipFill>
        <p:spPr>
          <a:xfrm>
            <a:off x="7286625" y="1947565"/>
            <a:ext cx="4238625" cy="4371440"/>
          </a:xfrm>
          <a:prstGeom prst="rect">
            <a:avLst/>
          </a:prstGeom>
        </p:spPr>
      </p:pic>
      <p:sp>
        <p:nvSpPr>
          <p:cNvPr id="11" name="Rectangle 10"/>
          <p:cNvSpPr/>
          <p:nvPr/>
        </p:nvSpPr>
        <p:spPr>
          <a:xfrm>
            <a:off x="1076325" y="2533353"/>
            <a:ext cx="6096000" cy="3785652"/>
          </a:xfrm>
          <a:prstGeom prst="rect">
            <a:avLst/>
          </a:prstGeom>
        </p:spPr>
        <p:txBody>
          <a:bodyPr>
            <a:spAutoFit/>
          </a:bodyPr>
          <a:lstStyle/>
          <a:p>
            <a:r>
              <a:rPr lang="en-US" sz="2000" dirty="0"/>
              <a:t>There were mass funerals and cremations. Photographer Pablo </a:t>
            </a:r>
            <a:r>
              <a:rPr lang="en-US" sz="2000" dirty="0" err="1"/>
              <a:t>Bartholemew</a:t>
            </a:r>
            <a:r>
              <a:rPr lang="en-US" sz="2000" dirty="0"/>
              <a:t>, on commission with press agency </a:t>
            </a:r>
            <a:r>
              <a:rPr lang="en-US" sz="2000" dirty="0" err="1"/>
              <a:t>Rapho</a:t>
            </a:r>
            <a:r>
              <a:rPr lang="en-US" sz="2000" dirty="0"/>
              <a:t>, took an iconic color photograph of a burial on December 4, Bhopal gas disaster girl. Another photographer present, Raghu Rai, took a black and white photo. The photographers did not ask for the identity of the father or child as she was buried, and no relative has since confirmed it. As such, the identity of the girl remains unknown. Both photos became symbolic of the suffering of victims of the Bhopal disaster, and Bartholomew’s went on to win the 1984 World Press Photo of the Year.</a:t>
            </a:r>
          </a:p>
        </p:txBody>
      </p:sp>
      <p:sp>
        <p:nvSpPr>
          <p:cNvPr id="2" name="Slide Number Placeholder 1">
            <a:extLst>
              <a:ext uri="{FF2B5EF4-FFF2-40B4-BE49-F238E27FC236}">
                <a16:creationId xmlns:a16="http://schemas.microsoft.com/office/drawing/2014/main" id="{A8613BED-0309-44CE-9A41-758F6C8F9677}"/>
              </a:ext>
            </a:extLst>
          </p:cNvPr>
          <p:cNvSpPr>
            <a:spLocks noGrp="1"/>
          </p:cNvSpPr>
          <p:nvPr>
            <p:ph type="sldNum" sz="quarter" idx="12"/>
          </p:nvPr>
        </p:nvSpPr>
        <p:spPr/>
        <p:txBody>
          <a:bodyPr/>
          <a:lstStyle/>
          <a:p>
            <a:fld id="{69E57DC2-970A-4B3E-BB1C-7A09969E49DF}" type="slidenum">
              <a:rPr lang="en-US" smtClean="0"/>
              <a:t>60</a:t>
            </a:fld>
            <a:endParaRPr lang="en-US" dirty="0"/>
          </a:p>
        </p:txBody>
      </p:sp>
    </p:spTree>
    <p:extLst>
      <p:ext uri="{BB962C8B-B14F-4D97-AF65-F5344CB8AC3E}">
        <p14:creationId xmlns:p14="http://schemas.microsoft.com/office/powerpoint/2010/main" val="38342745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25856924"/>
              </p:ext>
            </p:extLst>
          </p:nvPr>
        </p:nvGraphicFramePr>
        <p:xfrm>
          <a:off x="438150" y="0"/>
          <a:ext cx="11521440" cy="6958330"/>
        </p:xfrm>
        <a:graphic>
          <a:graphicData uri="http://schemas.openxmlformats.org/drawingml/2006/table">
            <a:tbl>
              <a:tblPr firstRow="1" bandRow="1">
                <a:tableStyleId>{21E4AEA4-8DFA-4A89-87EB-49C32662AFE0}</a:tableStyleId>
              </a:tblPr>
              <a:tblGrid>
                <a:gridCol w="7263517">
                  <a:extLst>
                    <a:ext uri="{9D8B030D-6E8A-4147-A177-3AD203B41FA5}">
                      <a16:colId xmlns:a16="http://schemas.microsoft.com/office/drawing/2014/main" val="20000"/>
                    </a:ext>
                  </a:extLst>
                </a:gridCol>
                <a:gridCol w="4257923">
                  <a:extLst>
                    <a:ext uri="{9D8B030D-6E8A-4147-A177-3AD203B41FA5}">
                      <a16:colId xmlns:a16="http://schemas.microsoft.com/office/drawing/2014/main" val="20001"/>
                    </a:ext>
                  </a:extLst>
                </a:gridCol>
              </a:tblGrid>
              <a:tr h="685165">
                <a:tc>
                  <a:txBody>
                    <a:bodyPr/>
                    <a:lstStyle/>
                    <a:p>
                      <a:pPr algn="ctr"/>
                      <a:r>
                        <a:rPr lang="en-US" dirty="0"/>
                        <a:t>ETHICAL</a:t>
                      </a:r>
                      <a:r>
                        <a:rPr lang="en-US" baseline="0" dirty="0"/>
                        <a:t> ISSUES</a:t>
                      </a:r>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rowSpan="4">
                  <a:txBody>
                    <a:bodyPr/>
                    <a:lstStyle/>
                    <a:p>
                      <a:r>
                        <a:rPr lang="en-US" sz="2400" b="1" dirty="0">
                          <a:solidFill>
                            <a:srgbClr val="0000CC"/>
                          </a:solidFill>
                        </a:rPr>
                        <a:t>Corporate goals over-riding Engineering and Technical concerns </a:t>
                      </a:r>
                    </a:p>
                  </a:txBody>
                  <a:tcPr anchor="ctr"/>
                </a:tc>
                <a:tc>
                  <a:txBody>
                    <a:bodyPr/>
                    <a:lstStyle/>
                    <a:p>
                      <a:r>
                        <a:rPr lang="en-US" sz="2000" dirty="0"/>
                        <a:t>Dhaka Garment Factory </a:t>
                      </a:r>
                      <a:endParaRPr lang="en-US" sz="2000" b="1" dirty="0"/>
                    </a:p>
                  </a:txBody>
                  <a:tcPr/>
                </a:tc>
                <a:extLst>
                  <a:ext uri="{0D108BD9-81ED-4DB2-BD59-A6C34878D82A}">
                    <a16:rowId xmlns:a16="http://schemas.microsoft.com/office/drawing/2014/main" val="10001"/>
                  </a:ext>
                </a:extLst>
              </a:tr>
              <a:tr h="370840">
                <a:tc vMerge="1">
                  <a:txBody>
                    <a:bodyPr/>
                    <a:lstStyle/>
                    <a:p>
                      <a:endParaRPr lang="en-US" dirty="0"/>
                    </a:p>
                  </a:txBody>
                  <a:tcPr/>
                </a:tc>
                <a:tc>
                  <a:txBody>
                    <a:bodyPr/>
                    <a:lstStyle/>
                    <a:p>
                      <a:r>
                        <a:rPr lang="en-US" sz="2000" dirty="0"/>
                        <a:t>Exxon Valdez</a:t>
                      </a:r>
                      <a:r>
                        <a:rPr lang="en-US" sz="2000" baseline="0" dirty="0"/>
                        <a:t> oil spill</a:t>
                      </a:r>
                      <a:endParaRPr lang="en-US" sz="2000" b="1" dirty="0"/>
                    </a:p>
                  </a:txBody>
                  <a:tcPr/>
                </a:tc>
                <a:extLst>
                  <a:ext uri="{0D108BD9-81ED-4DB2-BD59-A6C34878D82A}">
                    <a16:rowId xmlns:a16="http://schemas.microsoft.com/office/drawing/2014/main" val="10002"/>
                  </a:ext>
                </a:extLst>
              </a:tr>
              <a:tr h="370840">
                <a:tc vMerge="1">
                  <a:txBody>
                    <a:bodyPr/>
                    <a:lstStyle/>
                    <a:p>
                      <a:endParaRPr lang="en-US"/>
                    </a:p>
                  </a:txBody>
                  <a:tcPr/>
                </a:tc>
                <a:tc>
                  <a:txBody>
                    <a:bodyPr/>
                    <a:lstStyle/>
                    <a:p>
                      <a:r>
                        <a:rPr lang="en-US" sz="2000" dirty="0"/>
                        <a:t>Columbia Space Shuttle</a:t>
                      </a:r>
                      <a:endParaRPr lang="en-US" sz="2000" b="1" dirty="0"/>
                    </a:p>
                  </a:txBody>
                  <a:tcPr/>
                </a:tc>
                <a:extLst>
                  <a:ext uri="{0D108BD9-81ED-4DB2-BD59-A6C34878D82A}">
                    <a16:rowId xmlns:a16="http://schemas.microsoft.com/office/drawing/2014/main" val="10003"/>
                  </a:ext>
                </a:extLst>
              </a:tr>
              <a:tr h="370840">
                <a:tc vMerge="1">
                  <a:txBody>
                    <a:bodyPr/>
                    <a:lstStyle/>
                    <a:p>
                      <a:endParaRPr lang="en-US" dirty="0"/>
                    </a:p>
                  </a:txBody>
                  <a:tcPr/>
                </a:tc>
                <a:tc>
                  <a:txBody>
                    <a:bodyPr/>
                    <a:lstStyle/>
                    <a:p>
                      <a:r>
                        <a:rPr lang="en-US" sz="2000" dirty="0"/>
                        <a:t>Bhopal Gas</a:t>
                      </a:r>
                      <a:r>
                        <a:rPr lang="en-US" sz="2000" baseline="0" dirty="0"/>
                        <a:t> Leak</a:t>
                      </a:r>
                      <a:endParaRPr lang="en-US" sz="2000" b="1" dirty="0"/>
                    </a:p>
                  </a:txBody>
                  <a:tcPr/>
                </a:tc>
                <a:extLst>
                  <a:ext uri="{0D108BD9-81ED-4DB2-BD59-A6C34878D82A}">
                    <a16:rowId xmlns:a16="http://schemas.microsoft.com/office/drawing/2014/main" val="10004"/>
                  </a:ext>
                </a:extLst>
              </a:tr>
              <a:tr h="481965">
                <a:tc rowSpan="3">
                  <a:txBody>
                    <a:bodyPr/>
                    <a:lstStyle/>
                    <a:p>
                      <a:r>
                        <a:rPr lang="en-US" sz="2400" b="1" dirty="0">
                          <a:solidFill>
                            <a:schemeClr val="accent3">
                              <a:lumMod val="75000"/>
                            </a:schemeClr>
                          </a:solidFill>
                        </a:rPr>
                        <a:t>Failure to safeguard  life and property</a:t>
                      </a:r>
                    </a:p>
                  </a:txBody>
                  <a:tcPr anchor="ctr"/>
                </a:tc>
                <a:tc>
                  <a:txBody>
                    <a:bodyPr/>
                    <a:lstStyle/>
                    <a:p>
                      <a:r>
                        <a:rPr lang="en-US" sz="2000" dirty="0"/>
                        <a:t>Dhaka Garment Factory</a:t>
                      </a:r>
                      <a:endParaRPr lang="en-US" sz="2000" b="1" dirty="0"/>
                    </a:p>
                  </a:txBody>
                  <a:tcPr/>
                </a:tc>
                <a:extLst>
                  <a:ext uri="{0D108BD9-81ED-4DB2-BD59-A6C34878D82A}">
                    <a16:rowId xmlns:a16="http://schemas.microsoft.com/office/drawing/2014/main" val="10005"/>
                  </a:ext>
                </a:extLst>
              </a:tr>
              <a:tr h="370840">
                <a:tc vMerge="1">
                  <a:txBody>
                    <a:bodyPr/>
                    <a:lstStyle/>
                    <a:p>
                      <a:endParaRPr lang="en-US" dirty="0"/>
                    </a:p>
                  </a:txBody>
                  <a:tcPr>
                    <a:solidFill>
                      <a:schemeClr val="accent4">
                        <a:lumMod val="40000"/>
                        <a:lumOff val="60000"/>
                      </a:schemeClr>
                    </a:solidFill>
                  </a:tcPr>
                </a:tc>
                <a:tc>
                  <a:txBody>
                    <a:bodyPr/>
                    <a:lstStyle/>
                    <a:p>
                      <a:r>
                        <a:rPr lang="en-US" sz="2000" dirty="0"/>
                        <a:t>Columbia Space Shuttle</a:t>
                      </a:r>
                      <a:endParaRPr lang="en-US" sz="2000" b="1" dirty="0"/>
                    </a:p>
                  </a:txBody>
                  <a:tcPr/>
                </a:tc>
                <a:extLst>
                  <a:ext uri="{0D108BD9-81ED-4DB2-BD59-A6C34878D82A}">
                    <a16:rowId xmlns:a16="http://schemas.microsoft.com/office/drawing/2014/main" val="10006"/>
                  </a:ext>
                </a:extLst>
              </a:tr>
              <a:tr h="0">
                <a:tc vMerge="1">
                  <a:txBody>
                    <a:bodyPr/>
                    <a:lstStyle/>
                    <a:p>
                      <a:endParaRPr lang="en-US"/>
                    </a:p>
                  </a:txBody>
                  <a:tcPr/>
                </a:tc>
                <a:tc>
                  <a:txBody>
                    <a:bodyPr/>
                    <a:lstStyle/>
                    <a:p>
                      <a:r>
                        <a:rPr lang="en-US" sz="2000" dirty="0"/>
                        <a:t>Bhopal Ga</a:t>
                      </a:r>
                      <a:r>
                        <a:rPr lang="en-US" sz="2000" baseline="0" dirty="0"/>
                        <a:t>s Leak</a:t>
                      </a:r>
                      <a:endParaRPr lang="en-US" sz="2000" b="1" dirty="0"/>
                    </a:p>
                  </a:txBody>
                  <a:tcPr/>
                </a:tc>
                <a:extLst>
                  <a:ext uri="{0D108BD9-81ED-4DB2-BD59-A6C34878D82A}">
                    <a16:rowId xmlns:a16="http://schemas.microsoft.com/office/drawing/2014/main" val="10007"/>
                  </a:ext>
                </a:extLst>
              </a:tr>
              <a:tr h="426720">
                <a:tc rowSpan="2">
                  <a:txBody>
                    <a:bodyPr/>
                    <a:lstStyle/>
                    <a:p>
                      <a:r>
                        <a:rPr lang="en-US" sz="2400" b="1" dirty="0">
                          <a:solidFill>
                            <a:srgbClr val="0000CC"/>
                          </a:solidFill>
                        </a:rPr>
                        <a:t>Not making public serious engineering</a:t>
                      </a:r>
                      <a:r>
                        <a:rPr lang="en-US" sz="2400" b="1" baseline="0" dirty="0">
                          <a:solidFill>
                            <a:srgbClr val="0000CC"/>
                          </a:solidFill>
                        </a:rPr>
                        <a:t> flaws</a:t>
                      </a:r>
                    </a:p>
                    <a:p>
                      <a:r>
                        <a:rPr lang="en-US" sz="2400" b="1" baseline="0" dirty="0">
                          <a:solidFill>
                            <a:srgbClr val="0000CC"/>
                          </a:solidFill>
                        </a:rPr>
                        <a:t> - failure to “whistle blow”</a:t>
                      </a:r>
                      <a:endParaRPr lang="en-US" sz="2400" b="1" dirty="0">
                        <a:solidFill>
                          <a:srgbClr val="0000CC"/>
                        </a:solidFill>
                      </a:endParaRPr>
                    </a:p>
                  </a:txBody>
                  <a:tcPr anchor="ctr"/>
                </a:tc>
                <a:tc>
                  <a:txBody>
                    <a:bodyPr/>
                    <a:lstStyle/>
                    <a:p>
                      <a:r>
                        <a:rPr lang="en-US" sz="2000" b="0" dirty="0"/>
                        <a:t>Dhaka</a:t>
                      </a:r>
                      <a:r>
                        <a:rPr lang="en-US" sz="2000" b="0" baseline="0" dirty="0"/>
                        <a:t> Garment Factory</a:t>
                      </a:r>
                      <a:endParaRPr lang="en-US" sz="2000" b="0" dirty="0"/>
                    </a:p>
                  </a:txBody>
                  <a:tcPr/>
                </a:tc>
                <a:extLst>
                  <a:ext uri="{0D108BD9-81ED-4DB2-BD59-A6C34878D82A}">
                    <a16:rowId xmlns:a16="http://schemas.microsoft.com/office/drawing/2014/main" val="10008"/>
                  </a:ext>
                </a:extLst>
              </a:tr>
              <a:tr h="421640">
                <a:tc vMerge="1">
                  <a:txBody>
                    <a:bodyPr/>
                    <a:lstStyle/>
                    <a:p>
                      <a:endParaRPr lang="en-US" dirty="0"/>
                    </a:p>
                  </a:txBody>
                  <a:tcPr/>
                </a:tc>
                <a:tc>
                  <a:txBody>
                    <a:bodyPr/>
                    <a:lstStyle/>
                    <a:p>
                      <a:r>
                        <a:rPr lang="en-US" sz="2000" b="0" dirty="0"/>
                        <a:t>Bhopal Gas Leak</a:t>
                      </a:r>
                    </a:p>
                  </a:txBody>
                  <a:tcPr/>
                </a:tc>
                <a:extLst>
                  <a:ext uri="{0D108BD9-81ED-4DB2-BD59-A6C34878D82A}">
                    <a16:rowId xmlns:a16="http://schemas.microsoft.com/office/drawing/2014/main" val="10009"/>
                  </a:ext>
                </a:extLst>
              </a:tr>
              <a:tr h="4216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b="1" dirty="0">
                          <a:solidFill>
                            <a:schemeClr val="accent3">
                              <a:lumMod val="75000"/>
                            </a:schemeClr>
                          </a:solidFill>
                        </a:rPr>
                        <a:t>Failure to safeguard and prevent environmental damage</a:t>
                      </a:r>
                    </a:p>
                  </a:txBody>
                  <a:tcPr anchor="ctr"/>
                </a:tc>
                <a:tc>
                  <a:txBody>
                    <a:bodyPr/>
                    <a:lstStyle/>
                    <a:p>
                      <a:r>
                        <a:rPr lang="en-US" sz="2000" b="0"/>
                        <a:t>Exxon Valdez</a:t>
                      </a:r>
                    </a:p>
                    <a:p>
                      <a:r>
                        <a:rPr lang="en-US" sz="2000" b="0"/>
                        <a:t>Bhopal</a:t>
                      </a:r>
                      <a:r>
                        <a:rPr lang="en-US" sz="2000" b="0" baseline="0"/>
                        <a:t> Gas Leak</a:t>
                      </a:r>
                      <a:endParaRPr lang="en-US" sz="2000" b="0" dirty="0"/>
                    </a:p>
                  </a:txBody>
                  <a:tcPr/>
                </a:tc>
                <a:extLst>
                  <a:ext uri="{0D108BD9-81ED-4DB2-BD59-A6C34878D82A}">
                    <a16:rowId xmlns:a16="http://schemas.microsoft.com/office/drawing/2014/main" val="10010"/>
                  </a:ext>
                </a:extLst>
              </a:tr>
              <a:tr h="492760">
                <a:tc>
                  <a:txBody>
                    <a:bodyPr/>
                    <a:lstStyle/>
                    <a:p>
                      <a:r>
                        <a:rPr lang="en-US" sz="2400" b="1" dirty="0">
                          <a:solidFill>
                            <a:srgbClr val="0000CC"/>
                          </a:solidFill>
                        </a:rPr>
                        <a:t>Conflict of Interest</a:t>
                      </a:r>
                    </a:p>
                  </a:txBody>
                  <a:tcPr/>
                </a:tc>
                <a:tc>
                  <a:txBody>
                    <a:bodyPr/>
                    <a:lstStyle/>
                    <a:p>
                      <a:r>
                        <a:rPr lang="en-US" sz="2000" b="0" dirty="0"/>
                        <a:t>Dhaka </a:t>
                      </a:r>
                      <a:r>
                        <a:rPr lang="en-US" sz="2000" b="0" dirty="0" err="1"/>
                        <a:t>Garmant</a:t>
                      </a:r>
                      <a:r>
                        <a:rPr lang="en-US" sz="2000" b="0" dirty="0"/>
                        <a:t> Factory</a:t>
                      </a:r>
                    </a:p>
                  </a:txBody>
                  <a:tcPr/>
                </a:tc>
                <a:extLst>
                  <a:ext uri="{0D108BD9-81ED-4DB2-BD59-A6C34878D82A}">
                    <a16:rowId xmlns:a16="http://schemas.microsoft.com/office/drawing/2014/main" val="10011"/>
                  </a:ext>
                </a:extLst>
              </a:tr>
              <a:tr h="377825">
                <a:tc>
                  <a:txBody>
                    <a:bodyPr/>
                    <a:lstStyle/>
                    <a:p>
                      <a:endParaRPr lang="en-US" sz="2400" b="1"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dirty="0"/>
                        <a:t>Bhopal Gas Leak</a:t>
                      </a:r>
                    </a:p>
                  </a:txBody>
                  <a:tcPr/>
                </a:tc>
                <a:extLst>
                  <a:ext uri="{0D108BD9-81ED-4DB2-BD59-A6C34878D82A}">
                    <a16:rowId xmlns:a16="http://schemas.microsoft.com/office/drawing/2014/main" val="10012"/>
                  </a:ext>
                </a:extLst>
              </a:tr>
              <a:tr h="370840">
                <a:tc rowSpan="2">
                  <a:txBody>
                    <a:bodyPr/>
                    <a:lstStyle/>
                    <a:p>
                      <a:pPr algn="l"/>
                      <a:r>
                        <a:rPr lang="en-US" sz="2400" b="1" dirty="0">
                          <a:solidFill>
                            <a:schemeClr val="accent3">
                              <a:lumMod val="75000"/>
                            </a:schemeClr>
                          </a:solidFill>
                        </a:rPr>
                        <a:t>Working outside Competence</a:t>
                      </a:r>
                    </a:p>
                  </a:txBody>
                  <a:tcPr anchor="ctr"/>
                </a:tc>
                <a:tc>
                  <a:txBody>
                    <a:bodyPr/>
                    <a:lstStyle/>
                    <a:p>
                      <a:r>
                        <a:rPr lang="en-US" sz="2000" b="0" dirty="0"/>
                        <a:t>Exxon Valdez</a:t>
                      </a:r>
                    </a:p>
                  </a:txBody>
                  <a:tcPr/>
                </a:tc>
                <a:extLst>
                  <a:ext uri="{0D108BD9-81ED-4DB2-BD59-A6C34878D82A}">
                    <a16:rowId xmlns:a16="http://schemas.microsoft.com/office/drawing/2014/main" val="10013"/>
                  </a:ext>
                </a:extLst>
              </a:tr>
              <a:tr h="370840">
                <a:tc vMerge="1">
                  <a:txBody>
                    <a:bodyPr/>
                    <a:lstStyle/>
                    <a:p>
                      <a:endParaRPr lang="en-US" dirty="0"/>
                    </a:p>
                  </a:txBody>
                  <a:tcPr/>
                </a:tc>
                <a:tc>
                  <a:txBody>
                    <a:bodyPr/>
                    <a:lstStyle/>
                    <a:p>
                      <a:endParaRPr lang="en-US" sz="2000" b="1" dirty="0"/>
                    </a:p>
                  </a:txBody>
                  <a:tcPr/>
                </a:tc>
                <a:extLst>
                  <a:ext uri="{0D108BD9-81ED-4DB2-BD59-A6C34878D82A}">
                    <a16:rowId xmlns:a16="http://schemas.microsoft.com/office/drawing/2014/main" val="10014"/>
                  </a:ext>
                </a:extLst>
              </a:tr>
            </a:tbl>
          </a:graphicData>
        </a:graphic>
      </p:graphicFrame>
      <p:sp>
        <p:nvSpPr>
          <p:cNvPr id="3" name="Slide Number Placeholder 2">
            <a:extLst>
              <a:ext uri="{FF2B5EF4-FFF2-40B4-BE49-F238E27FC236}">
                <a16:creationId xmlns:a16="http://schemas.microsoft.com/office/drawing/2014/main" id="{AA703A9A-D4A8-4DF5-BDB3-7FC0C2EE66BD}"/>
              </a:ext>
            </a:extLst>
          </p:cNvPr>
          <p:cNvSpPr>
            <a:spLocks noGrp="1"/>
          </p:cNvSpPr>
          <p:nvPr>
            <p:ph type="sldNum" sz="quarter" idx="12"/>
          </p:nvPr>
        </p:nvSpPr>
        <p:spPr/>
        <p:txBody>
          <a:bodyPr/>
          <a:lstStyle/>
          <a:p>
            <a:fld id="{69E57DC2-970A-4B3E-BB1C-7A09969E49DF}" type="slidenum">
              <a:rPr lang="en-US" smtClean="0"/>
              <a:t>61</a:t>
            </a:fld>
            <a:endParaRPr lang="en-US" dirty="0"/>
          </a:p>
        </p:txBody>
      </p:sp>
    </p:spTree>
    <p:extLst>
      <p:ext uri="{BB962C8B-B14F-4D97-AF65-F5344CB8AC3E}">
        <p14:creationId xmlns:p14="http://schemas.microsoft.com/office/powerpoint/2010/main" val="16395181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42950"/>
          </a:xfrm>
        </p:spPr>
        <p:txBody>
          <a:bodyPr>
            <a:normAutofit fontScale="90000"/>
          </a:bodyPr>
          <a:lstStyle/>
          <a:p>
            <a:r>
              <a:rPr lang="en-US" dirty="0"/>
              <a:t>Acknowledgement</a:t>
            </a:r>
          </a:p>
        </p:txBody>
      </p:sp>
      <p:sp>
        <p:nvSpPr>
          <p:cNvPr id="3" name="Content Placeholder 2"/>
          <p:cNvSpPr>
            <a:spLocks noGrp="1"/>
          </p:cNvSpPr>
          <p:nvPr>
            <p:ph idx="1"/>
          </p:nvPr>
        </p:nvSpPr>
        <p:spPr>
          <a:xfrm>
            <a:off x="1371600" y="1528763"/>
            <a:ext cx="9601200" cy="4338637"/>
          </a:xfrm>
        </p:spPr>
        <p:txBody>
          <a:bodyPr>
            <a:normAutofit/>
          </a:bodyPr>
          <a:lstStyle/>
          <a:p>
            <a:r>
              <a:rPr lang="en-US" dirty="0">
                <a:hlinkClick r:id="rId2"/>
              </a:rPr>
              <a:t>https://www.uniassignment.com/essay-samples/construction/ethical-case-study-bhopal-disaster-construction-essay.php</a:t>
            </a:r>
            <a:endParaRPr lang="en-US" dirty="0"/>
          </a:p>
          <a:p>
            <a:r>
              <a:rPr lang="en-US" dirty="0">
                <a:hlinkClick r:id="rId3"/>
              </a:rPr>
              <a:t>https://en.wikipedia.org/wiki/Bhopal_disaster</a:t>
            </a:r>
            <a:endParaRPr lang="en-US" dirty="0"/>
          </a:p>
          <a:p>
            <a:r>
              <a:rPr lang="en-US" dirty="0">
                <a:hlinkClick r:id="rId4"/>
              </a:rPr>
              <a:t>https://www.slideshare.net/ankithkadri/bhopal-tragedy-27723477</a:t>
            </a:r>
            <a:endParaRPr lang="en-US" dirty="0"/>
          </a:p>
          <a:p>
            <a:r>
              <a:rPr lang="en-US" dirty="0">
                <a:hlinkClick r:id="rId5"/>
              </a:rPr>
              <a:t>https://medium.com/@mansimahur/bhopal-gas-disaster-girl-67c789a21fbf</a:t>
            </a:r>
            <a:endParaRPr lang="en-US" dirty="0"/>
          </a:p>
          <a:p>
            <a:r>
              <a:rPr lang="en-US" dirty="0"/>
              <a:t>https://www.dnaindia.com/india/report-hazardous-waste-of-union-carbide-to-be-disposed-of-govt-2360516</a:t>
            </a:r>
          </a:p>
          <a:p>
            <a:endParaRPr lang="en-US" dirty="0"/>
          </a:p>
          <a:p>
            <a:endParaRPr lang="en-US" dirty="0"/>
          </a:p>
          <a:p>
            <a:endParaRPr lang="en-US" dirty="0"/>
          </a:p>
        </p:txBody>
      </p:sp>
      <p:sp>
        <p:nvSpPr>
          <p:cNvPr id="4" name="AutoShape 2" descr="Image result for bhopal disas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bhopal disaste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Image result for bhopal disaste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Image result for bhopal disaste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lide Number Placeholder 7">
            <a:extLst>
              <a:ext uri="{FF2B5EF4-FFF2-40B4-BE49-F238E27FC236}">
                <a16:creationId xmlns:a16="http://schemas.microsoft.com/office/drawing/2014/main" id="{1F500662-FA59-48DB-A436-83D6217FD865}"/>
              </a:ext>
            </a:extLst>
          </p:cNvPr>
          <p:cNvSpPr>
            <a:spLocks noGrp="1"/>
          </p:cNvSpPr>
          <p:nvPr>
            <p:ph type="sldNum" sz="quarter" idx="12"/>
          </p:nvPr>
        </p:nvSpPr>
        <p:spPr/>
        <p:txBody>
          <a:bodyPr/>
          <a:lstStyle/>
          <a:p>
            <a:fld id="{69E57DC2-970A-4B3E-BB1C-7A09969E49DF}" type="slidenum">
              <a:rPr lang="en-US" smtClean="0"/>
              <a:t>62</a:t>
            </a:fld>
            <a:endParaRPr lang="en-US" dirty="0"/>
          </a:p>
        </p:txBody>
      </p:sp>
    </p:spTree>
    <p:extLst>
      <p:ext uri="{BB962C8B-B14F-4D97-AF65-F5344CB8AC3E}">
        <p14:creationId xmlns:p14="http://schemas.microsoft.com/office/powerpoint/2010/main" val="35289297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4D2ED450-AED5-4DBA-9652-59313985DC5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6A1BC927-CAC1-4FE5-BCD3-64C684F53749}"/>
              </a:ext>
            </a:extLst>
          </p:cNvPr>
          <p:cNvPicPr>
            <a:picLocks noChangeAspect="1"/>
          </p:cNvPicPr>
          <p:nvPr/>
        </p:nvPicPr>
        <p:blipFill>
          <a:blip r:embed="rId2"/>
          <a:stretch>
            <a:fillRect/>
          </a:stretch>
        </p:blipFill>
        <p:spPr>
          <a:xfrm>
            <a:off x="1691640" y="1211580"/>
            <a:ext cx="8823960" cy="4560570"/>
          </a:xfrm>
          <a:prstGeom prst="rect">
            <a:avLst/>
          </a:prstGeom>
        </p:spPr>
      </p:pic>
      <p:sp>
        <p:nvSpPr>
          <p:cNvPr id="2" name="Slide Number Placeholder 1">
            <a:extLst>
              <a:ext uri="{FF2B5EF4-FFF2-40B4-BE49-F238E27FC236}">
                <a16:creationId xmlns:a16="http://schemas.microsoft.com/office/drawing/2014/main" id="{D8C24446-4843-46FE-BE92-E8AF8C6739F3}"/>
              </a:ext>
            </a:extLst>
          </p:cNvPr>
          <p:cNvSpPr>
            <a:spLocks noGrp="1"/>
          </p:cNvSpPr>
          <p:nvPr>
            <p:ph type="sldNum" sz="quarter" idx="12"/>
          </p:nvPr>
        </p:nvSpPr>
        <p:spPr/>
        <p:txBody>
          <a:bodyPr/>
          <a:lstStyle/>
          <a:p>
            <a:fld id="{69E57DC2-970A-4B3E-BB1C-7A09969E49DF}" type="slidenum">
              <a:rPr lang="en-US" smtClean="0"/>
              <a:t>63</a:t>
            </a:fld>
            <a:endParaRPr lang="en-US" dirty="0"/>
          </a:p>
        </p:txBody>
      </p:sp>
    </p:spTree>
    <p:extLst>
      <p:ext uri="{BB962C8B-B14F-4D97-AF65-F5344CB8AC3E}">
        <p14:creationId xmlns:p14="http://schemas.microsoft.com/office/powerpoint/2010/main" val="26050909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2556932"/>
            <a:ext cx="9601196" cy="1303867"/>
          </a:xfrm>
        </p:spPr>
        <p:txBody>
          <a:bodyPr>
            <a:noAutofit/>
          </a:bodyPr>
          <a:lstStyle/>
          <a:p>
            <a:r>
              <a:rPr lang="en-US" sz="8000" dirty="0">
                <a:solidFill>
                  <a:srgbClr val="FFC000"/>
                </a:solidFill>
                <a:latin typeface="Arial Rounded MT Bold" panose="020F0704030504030204" pitchFamily="34" charset="0"/>
              </a:rPr>
              <a:t>THANK YOU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8A18281D-019A-4625-BD81-6CAADAC1BAE5}"/>
              </a:ext>
            </a:extLst>
          </p:cNvPr>
          <p:cNvSpPr>
            <a:spLocks noGrp="1"/>
          </p:cNvSpPr>
          <p:nvPr>
            <p:ph type="sldNum" sz="quarter" idx="12"/>
          </p:nvPr>
        </p:nvSpPr>
        <p:spPr/>
        <p:txBody>
          <a:bodyPr/>
          <a:lstStyle/>
          <a:p>
            <a:fld id="{69E57DC2-970A-4B3E-BB1C-7A09969E49DF}" type="slidenum">
              <a:rPr lang="en-US" smtClean="0"/>
              <a:t>64</a:t>
            </a:fld>
            <a:endParaRPr lang="en-US" dirty="0"/>
          </a:p>
        </p:txBody>
      </p:sp>
    </p:spTree>
    <p:extLst>
      <p:ext uri="{BB962C8B-B14F-4D97-AF65-F5344CB8AC3E}">
        <p14:creationId xmlns:p14="http://schemas.microsoft.com/office/powerpoint/2010/main" val="1593502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9313"/>
          </a:xfrm>
        </p:spPr>
        <p:txBody>
          <a:bodyPr/>
          <a:lstStyle/>
          <a:p>
            <a:r>
              <a:rPr lang="en-US" b="1" dirty="0">
                <a:solidFill>
                  <a:srgbClr val="C00000"/>
                </a:solidFill>
              </a:rPr>
              <a:t>Dhaka garment factory collapse</a:t>
            </a:r>
            <a:endParaRPr lang="en-US" dirty="0"/>
          </a:p>
        </p:txBody>
      </p:sp>
      <p:sp>
        <p:nvSpPr>
          <p:cNvPr id="3" name="Content Placeholder 2"/>
          <p:cNvSpPr>
            <a:spLocks noGrp="1"/>
          </p:cNvSpPr>
          <p:nvPr>
            <p:ph idx="1"/>
          </p:nvPr>
        </p:nvSpPr>
        <p:spPr>
          <a:xfrm>
            <a:off x="838200" y="1214438"/>
            <a:ext cx="10515600" cy="5443537"/>
          </a:xfrm>
        </p:spPr>
        <p:txBody>
          <a:bodyPr>
            <a:normAutofit lnSpcReduction="10000"/>
          </a:bodyPr>
          <a:lstStyle/>
          <a:p>
            <a:pPr marL="0" indent="0">
              <a:buNone/>
            </a:pPr>
            <a:r>
              <a:rPr lang="en-US" dirty="0">
                <a:solidFill>
                  <a:srgbClr val="C00000"/>
                </a:solidFill>
              </a:rPr>
              <a:t>Collapse and rescue</a:t>
            </a:r>
          </a:p>
          <a:p>
            <a:r>
              <a:rPr lang="en-US" dirty="0"/>
              <a:t>On the morning of 24 April, there was a power outage, and diesel generators on the top floor were started.</a:t>
            </a:r>
          </a:p>
          <a:p>
            <a:r>
              <a:rPr lang="en-US" dirty="0"/>
              <a:t>The building collapsed at about 08:57 am BST, leaving only the ground floor intact. Officials confirmed that 3,122 workers were in the building at the time of the collapse</a:t>
            </a:r>
          </a:p>
          <a:p>
            <a:r>
              <a:rPr lang="en-US" dirty="0"/>
              <a:t> </a:t>
            </a:r>
            <a:r>
              <a:rPr lang="en-US" dirty="0">
                <a:solidFill>
                  <a:srgbClr val="CC0099"/>
                </a:solidFill>
              </a:rPr>
              <a:t>More than half of the victims were women, along with a number of their children who were in nursery facilities within the building.</a:t>
            </a:r>
          </a:p>
          <a:p>
            <a:r>
              <a:rPr lang="en-US" dirty="0">
                <a:solidFill>
                  <a:srgbClr val="3333CC"/>
                </a:solidFill>
              </a:rPr>
              <a:t>The United Nations' International Search and Rescue Advisory Group,  offered assistance from its members, but this offer was rejected by the government of Bangladesh. </a:t>
            </a:r>
          </a:p>
          <a:p>
            <a:r>
              <a:rPr lang="en-US" dirty="0">
                <a:solidFill>
                  <a:srgbClr val="3333CC"/>
                </a:solidFill>
              </a:rPr>
              <a:t>The government made a statement suggesting that the area's local rescue emergency services were well equipped</a:t>
            </a:r>
          </a:p>
        </p:txBody>
      </p:sp>
      <p:sp>
        <p:nvSpPr>
          <p:cNvPr id="4" name="Slide Number Placeholder 3">
            <a:extLst>
              <a:ext uri="{FF2B5EF4-FFF2-40B4-BE49-F238E27FC236}">
                <a16:creationId xmlns:a16="http://schemas.microsoft.com/office/drawing/2014/main" id="{9943FE05-2C58-478E-9ED2-5E3A40D6A0EE}"/>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285888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additive="base">
                                        <p:cTn id="2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6539"/>
            <a:ext cx="10515600" cy="892175"/>
          </a:xfrm>
        </p:spPr>
        <p:txBody>
          <a:bodyPr/>
          <a:lstStyle/>
          <a:p>
            <a:r>
              <a:rPr lang="en-US" b="1" dirty="0">
                <a:solidFill>
                  <a:srgbClr val="C00000"/>
                </a:solidFill>
              </a:rPr>
              <a:t>Dhaka garment factory collapse</a:t>
            </a:r>
            <a:endParaRPr lang="en-US" dirty="0"/>
          </a:p>
        </p:txBody>
      </p:sp>
      <p:sp>
        <p:nvSpPr>
          <p:cNvPr id="3" name="Content Placeholder 2"/>
          <p:cNvSpPr>
            <a:spLocks noGrp="1"/>
          </p:cNvSpPr>
          <p:nvPr>
            <p:ph idx="1"/>
          </p:nvPr>
        </p:nvSpPr>
        <p:spPr>
          <a:xfrm>
            <a:off x="838200" y="1128714"/>
            <a:ext cx="10515600" cy="5214936"/>
          </a:xfrm>
        </p:spPr>
        <p:txBody>
          <a:bodyPr>
            <a:normAutofit/>
          </a:bodyPr>
          <a:lstStyle/>
          <a:p>
            <a:r>
              <a:rPr lang="en-US" sz="3300" dirty="0">
                <a:solidFill>
                  <a:srgbClr val="C00000"/>
                </a:solidFill>
              </a:rPr>
              <a:t>Collapse and rescue</a:t>
            </a:r>
          </a:p>
          <a:p>
            <a:r>
              <a:rPr lang="en-US" dirty="0"/>
              <a:t>Prior to offering assistance to Bangladesh, the UN held consultations to assess the country's ability to mount an effective rescue operation, and they reached the conclusion that they lacked that capability.</a:t>
            </a:r>
          </a:p>
          <a:p>
            <a:r>
              <a:rPr lang="en-US" dirty="0">
                <a:solidFill>
                  <a:srgbClr val="CC0099"/>
                </a:solidFill>
              </a:rPr>
              <a:t>Bangladeshi officials, desiring to take "face-saving" actions and protect national sensibilities, refused to accept the assistance offered to them by the UN. </a:t>
            </a:r>
          </a:p>
          <a:p>
            <a:r>
              <a:rPr lang="en-US" dirty="0">
                <a:solidFill>
                  <a:srgbClr val="0000CC"/>
                </a:solidFill>
              </a:rPr>
              <a:t>A large portion of the rescue operation consisted of inadequately equipped volunteers, many of whom had no protective clothing and wore sandals.. </a:t>
            </a:r>
          </a:p>
          <a:p>
            <a:r>
              <a:rPr lang="en-US" dirty="0">
                <a:solidFill>
                  <a:srgbClr val="00B050"/>
                </a:solidFill>
              </a:rPr>
              <a:t>Not only was the Bangladeshi government accused of </a:t>
            </a:r>
            <a:r>
              <a:rPr lang="en-US" dirty="0" err="1">
                <a:solidFill>
                  <a:srgbClr val="00B050"/>
                </a:solidFill>
              </a:rPr>
              <a:t>favouring</a:t>
            </a:r>
            <a:r>
              <a:rPr lang="en-US" dirty="0">
                <a:solidFill>
                  <a:srgbClr val="00B050"/>
                </a:solidFill>
              </a:rPr>
              <a:t> national pride over those buried alive, but many relatives of those trapped in the debris </a:t>
            </a:r>
            <a:r>
              <a:rPr lang="en-US" dirty="0" err="1">
                <a:solidFill>
                  <a:srgbClr val="00B050"/>
                </a:solidFill>
              </a:rPr>
              <a:t>criticised</a:t>
            </a:r>
            <a:r>
              <a:rPr lang="en-US" dirty="0">
                <a:solidFill>
                  <a:srgbClr val="00B050"/>
                </a:solidFill>
              </a:rPr>
              <a:t> the government for trying to end the rescue mission prematurely</a:t>
            </a:r>
            <a:r>
              <a:rPr lang="en-US" dirty="0"/>
              <a:t>.</a:t>
            </a:r>
          </a:p>
        </p:txBody>
      </p:sp>
      <p:sp>
        <p:nvSpPr>
          <p:cNvPr id="4" name="Slide Number Placeholder 3">
            <a:extLst>
              <a:ext uri="{FF2B5EF4-FFF2-40B4-BE49-F238E27FC236}">
                <a16:creationId xmlns:a16="http://schemas.microsoft.com/office/drawing/2014/main" id="{24951815-4F22-48AC-97F5-DF27D3B8CD14}"/>
              </a:ext>
            </a:extLst>
          </p:cNvPr>
          <p:cNvSpPr>
            <a:spLocks noGrp="1"/>
          </p:cNvSpPr>
          <p:nvPr>
            <p:ph type="sldNum" sz="quarter" idx="12"/>
          </p:nvPr>
        </p:nvSpPr>
        <p:spPr/>
        <p:txBody>
          <a:bodyPr/>
          <a:lstStyle/>
          <a:p>
            <a:fld id="{69E57DC2-970A-4B3E-BB1C-7A09969E49DF}" type="slidenum">
              <a:rPr lang="en-US" smtClean="0"/>
              <a:t>8</a:t>
            </a:fld>
            <a:endParaRPr lang="en-US" dirty="0"/>
          </a:p>
        </p:txBody>
      </p:sp>
    </p:spTree>
    <p:extLst>
      <p:ext uri="{BB962C8B-B14F-4D97-AF65-F5344CB8AC3E}">
        <p14:creationId xmlns:p14="http://schemas.microsoft.com/office/powerpoint/2010/main" val="289834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521757"/>
            <a:ext cx="9601196" cy="1303867"/>
          </a:xfrm>
        </p:spPr>
        <p:txBody>
          <a:bodyPr/>
          <a:lstStyle/>
          <a:p>
            <a:r>
              <a:rPr lang="en-US" b="1" dirty="0">
                <a:solidFill>
                  <a:srgbClr val="C00000"/>
                </a:solidFill>
              </a:rPr>
              <a:t>Dhaka garment factory collapse</a:t>
            </a:r>
            <a:endParaRPr lang="en-US" dirty="0"/>
          </a:p>
        </p:txBody>
      </p:sp>
      <p:sp>
        <p:nvSpPr>
          <p:cNvPr id="3" name="Content Placeholder 2"/>
          <p:cNvSpPr>
            <a:spLocks noGrp="1"/>
          </p:cNvSpPr>
          <p:nvPr>
            <p:ph idx="1"/>
          </p:nvPr>
        </p:nvSpPr>
        <p:spPr>
          <a:xfrm>
            <a:off x="838200" y="1825624"/>
            <a:ext cx="10515600" cy="4646613"/>
          </a:xfrm>
        </p:spPr>
        <p:txBody>
          <a:bodyPr>
            <a:normAutofit/>
          </a:bodyPr>
          <a:lstStyle/>
          <a:p>
            <a:r>
              <a:rPr lang="en-US" b="1" dirty="0">
                <a:solidFill>
                  <a:srgbClr val="C00000"/>
                </a:solidFill>
              </a:rPr>
              <a:t>POSSIBLE REASONS FOR FAILURE:</a:t>
            </a:r>
          </a:p>
          <a:p>
            <a:r>
              <a:rPr lang="en-US" dirty="0"/>
              <a:t>Building built on a filled-in pond which compromised structural integrity,</a:t>
            </a:r>
          </a:p>
          <a:p>
            <a:r>
              <a:rPr lang="en-US" dirty="0"/>
              <a:t>Conversion from commercial use to industrial use,</a:t>
            </a:r>
          </a:p>
          <a:p>
            <a:r>
              <a:rPr lang="en-US" dirty="0"/>
              <a:t>Addition of three floors above the original permit,</a:t>
            </a:r>
          </a:p>
          <a:p>
            <a:r>
              <a:rPr lang="en-US" dirty="0"/>
              <a:t>The use of substandard construction material (which led to an overload of the building structure aggravated by vibrations due to the generators).</a:t>
            </a:r>
          </a:p>
          <a:p>
            <a:r>
              <a:rPr lang="en-US" dirty="0"/>
              <a:t> These elements indicated dubious business practices by </a:t>
            </a:r>
            <a:r>
              <a:rPr lang="en-US" dirty="0" err="1"/>
              <a:t>Sohel</a:t>
            </a:r>
            <a:r>
              <a:rPr lang="en-US" dirty="0"/>
              <a:t> Rana and dubious administrative practices in the Local Authorities.</a:t>
            </a:r>
          </a:p>
          <a:p>
            <a:endParaRPr lang="en-US" dirty="0"/>
          </a:p>
        </p:txBody>
      </p:sp>
      <p:sp>
        <p:nvSpPr>
          <p:cNvPr id="4" name="Slide Number Placeholder 3">
            <a:extLst>
              <a:ext uri="{FF2B5EF4-FFF2-40B4-BE49-F238E27FC236}">
                <a16:creationId xmlns:a16="http://schemas.microsoft.com/office/drawing/2014/main" id="{9B7F7903-EFD8-4568-93B8-825EFA9D4174}"/>
              </a:ext>
            </a:extLst>
          </p:cNvPr>
          <p:cNvSpPr>
            <a:spLocks noGrp="1"/>
          </p:cNvSpPr>
          <p:nvPr>
            <p:ph type="sldNum" sz="quarter" idx="12"/>
          </p:nvPr>
        </p:nvSpPr>
        <p:spPr/>
        <p:txBody>
          <a:bodyPr/>
          <a:lstStyle/>
          <a:p>
            <a:fld id="{69E57DC2-970A-4B3E-BB1C-7A09969E49DF}" type="slidenum">
              <a:rPr lang="en-US" smtClean="0"/>
              <a:t>9</a:t>
            </a:fld>
            <a:endParaRPr lang="en-US" dirty="0"/>
          </a:p>
        </p:txBody>
      </p:sp>
    </p:spTree>
    <p:extLst>
      <p:ext uri="{BB962C8B-B14F-4D97-AF65-F5344CB8AC3E}">
        <p14:creationId xmlns:p14="http://schemas.microsoft.com/office/powerpoint/2010/main" val="45945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8123</TotalTime>
  <Words>6464</Words>
  <Application>Microsoft Office PowerPoint</Application>
  <PresentationFormat>Widescreen</PresentationFormat>
  <Paragraphs>386</Paragraphs>
  <Slides>64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Arial Rounded MT Bold</vt:lpstr>
      <vt:lpstr>Calibri</vt:lpstr>
      <vt:lpstr>Garamond</vt:lpstr>
      <vt:lpstr>Wingdings</vt:lpstr>
      <vt:lpstr>Organic</vt:lpstr>
      <vt:lpstr>PROFESSIONAL ETHICS CE 3142   CASE STUDIES - B</vt:lpstr>
      <vt:lpstr>TOPICS</vt:lpstr>
      <vt:lpstr>DHAKA GARMENT FACTORY COLLAPSE 2013</vt:lpstr>
      <vt:lpstr>Dhaka garment factory collapse</vt:lpstr>
      <vt:lpstr>Dhaka garment factory collapse</vt:lpstr>
      <vt:lpstr>Dhaka garment factory collapse</vt:lpstr>
      <vt:lpstr>Dhaka garment factory collapse</vt:lpstr>
      <vt:lpstr>Dhaka garment factory collapse</vt:lpstr>
      <vt:lpstr>Dhaka garment factory collapse</vt:lpstr>
      <vt:lpstr>Dhaka garment factory collapse -Ethical Issues</vt:lpstr>
      <vt:lpstr>Dhaka garment factory collapse -Ethical Issues</vt:lpstr>
      <vt:lpstr>Dhaka garment factory collapse</vt:lpstr>
      <vt:lpstr>Dhaka garment factory collapse - Acknowledgement</vt:lpstr>
      <vt:lpstr>Exxon Valdez oil spill 1989 </vt:lpstr>
      <vt:lpstr>Exxon Valdez oil spill</vt:lpstr>
      <vt:lpstr>Exxon Valdez oil spill </vt:lpstr>
      <vt:lpstr>Exxon Valdez oil spill </vt:lpstr>
      <vt:lpstr>Exxon Valdez oil spill</vt:lpstr>
      <vt:lpstr>Exxon Valdez oil spill</vt:lpstr>
      <vt:lpstr>Exxon Valdez oil spill</vt:lpstr>
      <vt:lpstr>Exxon Valdez oil spill</vt:lpstr>
      <vt:lpstr>Exxon Valdez oil spill – Ethical Issues</vt:lpstr>
      <vt:lpstr>Exxon Valdez oil spill – Ethical Issues</vt:lpstr>
      <vt:lpstr>Exxon Valdez oil spill – Ethical Issues</vt:lpstr>
      <vt:lpstr>Exxon Valdez oil spill – Ethical Issues</vt:lpstr>
      <vt:lpstr>Exxon Valdez oil spill – Ethical Issues</vt:lpstr>
      <vt:lpstr>Exxon Valdez oil spill</vt:lpstr>
      <vt:lpstr>Exxon Valdez oil spill </vt:lpstr>
      <vt:lpstr>COLUMBIA SPACE SHUTTLE 2003 </vt:lpstr>
      <vt:lpstr>COLUMBIA SPACE SHUTTLE</vt:lpstr>
      <vt:lpstr>COLUMBIA SPACE SHUTTLE</vt:lpstr>
      <vt:lpstr>COLUMBIA SPACE SHUTTLE</vt:lpstr>
      <vt:lpstr>COLUMBIA SPACE SHUTTLE</vt:lpstr>
      <vt:lpstr>COLUMBIA SPACE SHUTTLE</vt:lpstr>
      <vt:lpstr>COLUMBIA SPACE SHUTTLE</vt:lpstr>
      <vt:lpstr>COLUMBIA SPACE SHUTTLE</vt:lpstr>
      <vt:lpstr>COLUMBIA SPACE SHUTTLE-ETHICAL ISSUES</vt:lpstr>
      <vt:lpstr>COLUMBIA SPACE SHUTTLE ETHICAL ISSUES</vt:lpstr>
      <vt:lpstr>COLUMBIA SPACE SHUTTLE</vt:lpstr>
      <vt:lpstr>ACKNOWLEDGEMENT</vt:lpstr>
      <vt:lpstr> The Bhopal gas leak tragedy 1984</vt:lpstr>
      <vt:lpstr>PowerPoint Presentation</vt:lpstr>
      <vt:lpstr>BACKGROUND</vt:lpstr>
      <vt:lpstr>BACKGROUND</vt:lpstr>
      <vt:lpstr>Operation - Liquid MIC storage </vt:lpstr>
      <vt:lpstr>PowerPoint Presentation</vt:lpstr>
      <vt:lpstr>Operation – the gas release</vt:lpstr>
      <vt:lpstr>Operation – the gas release</vt:lpstr>
      <vt:lpstr>Operation – the gas release</vt:lpstr>
      <vt:lpstr>Effects</vt:lpstr>
      <vt:lpstr>Ethical Issues - Risk Assessment </vt:lpstr>
      <vt:lpstr>Ethical Issues - Risk Assessment</vt:lpstr>
      <vt:lpstr>Ethical Issues -Responsibility for Safety</vt:lpstr>
      <vt:lpstr>Ethical Issues -Responsibility for Safety</vt:lpstr>
      <vt:lpstr>Ethical Issues - Responsibility for Safety </vt:lpstr>
      <vt:lpstr>Ethical Issues - Responsibility for Safety </vt:lpstr>
      <vt:lpstr>Ethical Issues - Conflict of Interest </vt:lpstr>
      <vt:lpstr>Ethical Issues - Responsibility </vt:lpstr>
      <vt:lpstr>PowerPoint Presentation</vt:lpstr>
      <vt:lpstr>PowerPoint Presentation</vt:lpstr>
      <vt:lpstr>PowerPoint Presentation</vt:lpstr>
      <vt:lpstr>Acknowledgement</vt:lpstr>
      <vt:lpstr>PowerPoint Presentation</vt:lpstr>
      <vt:lpstr>THANK YOU !!!!!!</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Bhopal gas tragedy</dc:title>
  <dc:creator>User</dc:creator>
  <cp:lastModifiedBy>Russel De Zilwa</cp:lastModifiedBy>
  <cp:revision>150</cp:revision>
  <dcterms:created xsi:type="dcterms:W3CDTF">2020-02-10T11:21:57Z</dcterms:created>
  <dcterms:modified xsi:type="dcterms:W3CDTF">2024-03-12T15:08:33Z</dcterms:modified>
</cp:coreProperties>
</file>